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6" roundtripDataSignature="AMtx7mhhxS6Nt+BmFL5QZ95vf0ria8d6v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0"/>
          <p:cNvSpPr/>
          <p:nvPr>
            <p:ph idx="2" type="pic"/>
          </p:nvPr>
        </p:nvSpPr>
        <p:spPr>
          <a:xfrm>
            <a:off x="1792288" y="612775"/>
            <a:ext cx="5486400" cy="4114800"/>
          </a:xfrm>
          <a:prstGeom prst="rect">
            <a:avLst/>
          </a:prstGeom>
          <a:noFill/>
          <a:ln>
            <a:noFill/>
          </a:ln>
        </p:spPr>
      </p:sp>
      <p:sp>
        <p:nvSpPr>
          <p:cNvPr id="64" name="Google Shape;64;p3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16.png"/><Relationship Id="rId6"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hyperlink" Target="http://www.youtube.com/watch?v=EDkaQj7K5_c" TargetMode="External"/><Relationship Id="rId5"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5.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5.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5.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7.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gif"/><Relationship Id="rId4" Type="http://schemas.openxmlformats.org/officeDocument/2006/relationships/hyperlink" Target="http://www.youtube.com/watch?v=SZThDIXsXKE" TargetMode="External"/><Relationship Id="rId11" Type="http://schemas.openxmlformats.org/officeDocument/2006/relationships/image" Target="../media/image19.png"/><Relationship Id="rId10" Type="http://schemas.openxmlformats.org/officeDocument/2006/relationships/hyperlink" Target="http://withvayu.com/blog/prompt-engineering-for-finance-the-new-core-skill-every-team-needs#:~:text=Prompt%20engineering%20in%20finance%20is,%2C%20reporting%2C%20and%20decision%20support" TargetMode="External"/><Relationship Id="rId9" Type="http://schemas.openxmlformats.org/officeDocument/2006/relationships/image" Target="../media/image13.jpg"/><Relationship Id="rId5" Type="http://schemas.openxmlformats.org/officeDocument/2006/relationships/image" Target="../media/image11.jpg"/><Relationship Id="rId6" Type="http://schemas.openxmlformats.org/officeDocument/2006/relationships/hyperlink" Target="http://www.youtube.com/watch?v=nkMVfHjwcKc" TargetMode="External"/><Relationship Id="rId7" Type="http://schemas.openxmlformats.org/officeDocument/2006/relationships/image" Target="../media/image22.jpg"/><Relationship Id="rId8" Type="http://schemas.openxmlformats.org/officeDocument/2006/relationships/hyperlink" Target="http://www.youtube.com/watch?v=EDkaQj7K5_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83" name="Shape 83"/>
        <p:cNvGrpSpPr/>
        <p:nvPr/>
      </p:nvGrpSpPr>
      <p:grpSpPr>
        <a:xfrm>
          <a:off x="0" y="0"/>
          <a:ext cx="0" cy="0"/>
          <a:chOff x="0" y="0"/>
          <a:chExt cx="0" cy="0"/>
        </a:xfrm>
      </p:grpSpPr>
      <p:sp>
        <p:nvSpPr>
          <p:cNvPr id="84" name="Google Shape;84;p1"/>
          <p:cNvSpPr txBox="1"/>
          <p:nvPr/>
        </p:nvSpPr>
        <p:spPr>
          <a:xfrm>
            <a:off x="-1358845" y="2925493"/>
            <a:ext cx="21005700" cy="2421300"/>
          </a:xfrm>
          <a:prstGeom prst="rect">
            <a:avLst/>
          </a:prstGeom>
          <a:noFill/>
          <a:ln>
            <a:noFill/>
          </a:ln>
        </p:spPr>
        <p:txBody>
          <a:bodyPr anchorCtr="0" anchor="t" bIns="0" lIns="0" spcFirstLastPara="1" rIns="0" wrap="square" tIns="0">
            <a:spAutoFit/>
          </a:bodyPr>
          <a:lstStyle/>
          <a:p>
            <a:pPr indent="0" lvl="0" marL="0" marR="0" rtl="0" algn="ctr">
              <a:lnSpc>
                <a:spcPct val="82000"/>
              </a:lnSpc>
              <a:spcBef>
                <a:spcPts val="0"/>
              </a:spcBef>
              <a:spcAft>
                <a:spcPts val="0"/>
              </a:spcAft>
              <a:buNone/>
            </a:pPr>
            <a:r>
              <a:rPr b="0" i="0" lang="en-US" sz="9592" u="none" cap="none" strike="noStrike">
                <a:solidFill>
                  <a:srgbClr val="5CE1E6"/>
                </a:solidFill>
                <a:latin typeface="Arial"/>
                <a:ea typeface="Arial"/>
                <a:cs typeface="Arial"/>
                <a:sym typeface="Arial"/>
              </a:rPr>
              <a:t>PROMPT</a:t>
            </a:r>
            <a:endParaRPr sz="2238"/>
          </a:p>
          <a:p>
            <a:pPr indent="0" lvl="0" marL="0" marR="0" rtl="0" algn="ctr">
              <a:lnSpc>
                <a:spcPct val="82000"/>
              </a:lnSpc>
              <a:spcBef>
                <a:spcPts val="0"/>
              </a:spcBef>
              <a:spcAft>
                <a:spcPts val="0"/>
              </a:spcAft>
              <a:buNone/>
            </a:pPr>
            <a:r>
              <a:rPr b="0" i="0" lang="en-US" sz="9592" u="none" cap="none" strike="noStrike">
                <a:solidFill>
                  <a:srgbClr val="5CE1E6"/>
                </a:solidFill>
                <a:latin typeface="Arial"/>
                <a:ea typeface="Arial"/>
                <a:cs typeface="Arial"/>
                <a:sym typeface="Arial"/>
              </a:rPr>
              <a:t>ENGINEERING</a:t>
            </a:r>
            <a:endParaRPr sz="2238"/>
          </a:p>
        </p:txBody>
      </p:sp>
      <p:sp>
        <p:nvSpPr>
          <p:cNvPr id="85" name="Google Shape;85;p1"/>
          <p:cNvSpPr txBox="1"/>
          <p:nvPr/>
        </p:nvSpPr>
        <p:spPr>
          <a:xfrm>
            <a:off x="-2600250" y="8031000"/>
            <a:ext cx="23488500" cy="8304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i="0" lang="en-US" sz="5394" u="none" cap="none" strike="noStrike">
                <a:solidFill>
                  <a:srgbClr val="FFFFFF"/>
                </a:solidFill>
                <a:latin typeface="Ultra"/>
                <a:ea typeface="Ultra"/>
                <a:cs typeface="Ultra"/>
                <a:sym typeface="Ultra"/>
              </a:rPr>
              <a:t>PRESENTED BY</a:t>
            </a:r>
            <a:endParaRPr sz="3434"/>
          </a:p>
        </p:txBody>
      </p:sp>
      <p:sp>
        <p:nvSpPr>
          <p:cNvPr id="86" name="Google Shape;86;p1"/>
          <p:cNvSpPr txBox="1"/>
          <p:nvPr/>
        </p:nvSpPr>
        <p:spPr>
          <a:xfrm>
            <a:off x="1782655" y="5423371"/>
            <a:ext cx="14722800" cy="861000"/>
          </a:xfrm>
          <a:prstGeom prst="rect">
            <a:avLst/>
          </a:prstGeom>
          <a:noFill/>
          <a:ln>
            <a:noFill/>
          </a:ln>
        </p:spPr>
        <p:txBody>
          <a:bodyPr anchorCtr="0" anchor="t" bIns="0" lIns="0" spcFirstLastPara="1" rIns="0" wrap="square" tIns="0">
            <a:spAutoFit/>
          </a:bodyPr>
          <a:lstStyle/>
          <a:p>
            <a:pPr indent="0" lvl="0" marL="0" marR="0" rtl="0" algn="ctr">
              <a:lnSpc>
                <a:spcPct val="115004"/>
              </a:lnSpc>
              <a:spcBef>
                <a:spcPts val="0"/>
              </a:spcBef>
              <a:spcAft>
                <a:spcPts val="0"/>
              </a:spcAft>
              <a:buNone/>
            </a:pPr>
            <a:r>
              <a:rPr b="0" i="0" lang="en-US" sz="5593" u="none" cap="none" strike="noStrike">
                <a:solidFill>
                  <a:srgbClr val="FFFFFF"/>
                </a:solidFill>
                <a:latin typeface="Arial"/>
                <a:ea typeface="Arial"/>
                <a:cs typeface="Arial"/>
                <a:sym typeface="Arial"/>
              </a:rPr>
              <a:t>Communicating efficiently with AI</a:t>
            </a:r>
            <a:endParaRPr sz="2238"/>
          </a:p>
        </p:txBody>
      </p:sp>
      <p:sp>
        <p:nvSpPr>
          <p:cNvPr id="87" name="Google Shape;87;p1"/>
          <p:cNvSpPr txBox="1"/>
          <p:nvPr/>
        </p:nvSpPr>
        <p:spPr>
          <a:xfrm>
            <a:off x="-1976516" y="8875140"/>
            <a:ext cx="22241100" cy="717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660" u="none" cap="none" strike="noStrike">
                <a:solidFill>
                  <a:srgbClr val="5CE1E6"/>
                </a:solidFill>
                <a:latin typeface="Ultra"/>
                <a:ea typeface="Ultra"/>
                <a:cs typeface="Ultra"/>
                <a:sym typeface="Ultra"/>
              </a:rPr>
              <a:t>THEO EL KHOURY</a:t>
            </a:r>
            <a:endParaRPr sz="3434"/>
          </a:p>
        </p:txBody>
      </p:sp>
      <p:pic>
        <p:nvPicPr>
          <p:cNvPr id="88" name="Google Shape;88;p1"/>
          <p:cNvPicPr preferRelativeResize="0"/>
          <p:nvPr/>
        </p:nvPicPr>
        <p:blipFill rotWithShape="1">
          <a:blip r:embed="rId3">
            <a:alphaModFix/>
          </a:blip>
          <a:srcRect b="0" l="0" r="0" t="0"/>
          <a:stretch/>
        </p:blipFill>
        <p:spPr>
          <a:xfrm>
            <a:off x="1203091" y="4277068"/>
            <a:ext cx="1037801" cy="1037801"/>
          </a:xfrm>
          <a:prstGeom prst="rect">
            <a:avLst/>
          </a:prstGeom>
          <a:noFill/>
          <a:ln>
            <a:noFill/>
          </a:ln>
        </p:spPr>
      </p:pic>
      <p:pic>
        <p:nvPicPr>
          <p:cNvPr id="89" name="Google Shape;89;p1"/>
          <p:cNvPicPr preferRelativeResize="0"/>
          <p:nvPr/>
        </p:nvPicPr>
        <p:blipFill rotWithShape="1">
          <a:blip r:embed="rId3">
            <a:alphaModFix/>
          </a:blip>
          <a:srcRect b="0" l="0" r="0" t="0"/>
          <a:stretch/>
        </p:blipFill>
        <p:spPr>
          <a:xfrm>
            <a:off x="16047108" y="4277068"/>
            <a:ext cx="1037801" cy="10378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93" name="Shape 93"/>
        <p:cNvGrpSpPr/>
        <p:nvPr/>
      </p:nvGrpSpPr>
      <p:grpSpPr>
        <a:xfrm>
          <a:off x="0" y="0"/>
          <a:ext cx="0" cy="0"/>
          <a:chOff x="0" y="0"/>
          <a:chExt cx="0" cy="0"/>
        </a:xfrm>
      </p:grpSpPr>
      <p:sp>
        <p:nvSpPr>
          <p:cNvPr id="94" name="Google Shape;94;p2"/>
          <p:cNvSpPr txBox="1"/>
          <p:nvPr/>
        </p:nvSpPr>
        <p:spPr>
          <a:xfrm>
            <a:off x="6394448" y="517673"/>
            <a:ext cx="9613823" cy="938250"/>
          </a:xfrm>
          <a:prstGeom prst="rect">
            <a:avLst/>
          </a:prstGeom>
          <a:noFill/>
          <a:ln>
            <a:noFill/>
          </a:ln>
        </p:spPr>
        <p:txBody>
          <a:bodyPr anchorCtr="0" anchor="t" bIns="0" lIns="0" spcFirstLastPara="1" rIns="0" wrap="square" tIns="0">
            <a:spAutoFit/>
          </a:bodyPr>
          <a:lstStyle/>
          <a:p>
            <a:pPr indent="0" lvl="0" marL="0" marR="0" rtl="0" algn="l">
              <a:lnSpc>
                <a:spcPct val="82002"/>
              </a:lnSpc>
              <a:spcBef>
                <a:spcPts val="0"/>
              </a:spcBef>
              <a:spcAft>
                <a:spcPts val="0"/>
              </a:spcAft>
              <a:buNone/>
            </a:pPr>
            <a:r>
              <a:rPr b="0" i="0" lang="en-US" sz="6940" u="none" cap="none" strike="noStrike">
                <a:solidFill>
                  <a:srgbClr val="5CE1E6"/>
                </a:solidFill>
                <a:latin typeface="Arial"/>
                <a:ea typeface="Arial"/>
                <a:cs typeface="Arial"/>
                <a:sym typeface="Arial"/>
              </a:rPr>
              <a:t>CONTENT</a:t>
            </a:r>
            <a:endParaRPr/>
          </a:p>
        </p:txBody>
      </p:sp>
      <p:sp>
        <p:nvSpPr>
          <p:cNvPr id="95" name="Google Shape;95;p2"/>
          <p:cNvSpPr txBox="1"/>
          <p:nvPr/>
        </p:nvSpPr>
        <p:spPr>
          <a:xfrm rot="-5400000">
            <a:off x="9755476" y="4905372"/>
            <a:ext cx="2872716" cy="127565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00</a:t>
            </a:r>
            <a:endParaRPr/>
          </a:p>
        </p:txBody>
      </p:sp>
      <p:sp>
        <p:nvSpPr>
          <p:cNvPr id="96" name="Google Shape;96;p2"/>
          <p:cNvSpPr txBox="1"/>
          <p:nvPr/>
        </p:nvSpPr>
        <p:spPr>
          <a:xfrm>
            <a:off x="743669" y="1529176"/>
            <a:ext cx="5388025" cy="8157211"/>
          </a:xfrm>
          <a:prstGeom prst="rect">
            <a:avLst/>
          </a:prstGeom>
          <a:noFill/>
          <a:ln>
            <a:noFill/>
          </a:ln>
        </p:spPr>
        <p:txBody>
          <a:bodyPr anchorCtr="0" anchor="t" bIns="0" lIns="0" spcFirstLastPara="1" rIns="0" wrap="square" tIns="0">
            <a:spAutoFit/>
          </a:bodyPr>
          <a:lstStyle/>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INTRODUCTION </a:t>
            </a:r>
            <a:endParaRPr/>
          </a:p>
          <a:p>
            <a:pPr indent="0" lvl="0" marL="0" marR="0" rtl="0" algn="l">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DEFINITIONS</a:t>
            </a:r>
            <a:endParaRPr/>
          </a:p>
          <a:p>
            <a:pPr indent="0" lvl="0" marL="0" marR="0" rtl="0" algn="l">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THE TECHNICS</a:t>
            </a:r>
            <a:endParaRPr/>
          </a:p>
          <a:p>
            <a:pPr indent="0" lvl="0" marL="0" marR="0" rtl="0" algn="l">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USE CASES</a:t>
            </a:r>
            <a:endParaRPr/>
          </a:p>
          <a:p>
            <a:pPr indent="0" lvl="0" marL="0" marR="0" rtl="0" algn="l">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POTENITAL</a:t>
            </a:r>
            <a:endParaRPr/>
          </a:p>
          <a:p>
            <a:pPr indent="0" lvl="0" marL="0" marR="0" rtl="0" algn="l">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Q/A</a:t>
            </a:r>
            <a:endParaRPr/>
          </a:p>
          <a:p>
            <a:pPr indent="0" lvl="0" marL="0" marR="0" rtl="0" algn="l">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NEXT TIME?</a:t>
            </a:r>
            <a:endParaRPr/>
          </a:p>
          <a:p>
            <a:pPr indent="0" lvl="0" marL="0" marR="0" rtl="0" algn="l">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l">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CONCLUSION</a:t>
            </a:r>
            <a:endParaRPr/>
          </a:p>
        </p:txBody>
      </p:sp>
      <p:sp>
        <p:nvSpPr>
          <p:cNvPr id="97" name="Google Shape;97;p2"/>
          <p:cNvSpPr txBox="1"/>
          <p:nvPr/>
        </p:nvSpPr>
        <p:spPr>
          <a:xfrm>
            <a:off x="16336059" y="1529176"/>
            <a:ext cx="1269426" cy="8157955"/>
          </a:xfrm>
          <a:prstGeom prst="rect">
            <a:avLst/>
          </a:prstGeom>
          <a:noFill/>
          <a:ln>
            <a:noFill/>
          </a:ln>
        </p:spPr>
        <p:txBody>
          <a:bodyPr anchorCtr="0" anchor="t" bIns="0" lIns="0" spcFirstLastPara="1" rIns="0" wrap="square" tIns="0">
            <a:spAutoFit/>
          </a:bodyPr>
          <a:lstStyle/>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01</a:t>
            </a:r>
            <a:endParaRPr/>
          </a:p>
          <a:p>
            <a:pPr indent="0" lvl="0" marL="0" marR="0" rtl="0" algn="just">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02</a:t>
            </a:r>
            <a:endParaRPr/>
          </a:p>
          <a:p>
            <a:pPr indent="0" lvl="0" marL="0" marR="0" rtl="0" algn="just">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03</a:t>
            </a:r>
            <a:endParaRPr/>
          </a:p>
          <a:p>
            <a:pPr indent="0" lvl="0" marL="0" marR="0" rtl="0" algn="just">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12</a:t>
            </a:r>
            <a:endParaRPr/>
          </a:p>
          <a:p>
            <a:pPr indent="0" lvl="0" marL="0" marR="0" rtl="0" algn="just">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13</a:t>
            </a:r>
            <a:endParaRPr/>
          </a:p>
          <a:p>
            <a:pPr indent="0" lvl="0" marL="0" marR="0" rtl="0" algn="just">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14</a:t>
            </a:r>
            <a:endParaRPr/>
          </a:p>
          <a:p>
            <a:pPr indent="0" lvl="0" marL="0" marR="0" rtl="0" algn="just">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15</a:t>
            </a:r>
            <a:endParaRPr/>
          </a:p>
          <a:p>
            <a:pPr indent="0" lvl="0" marL="0" marR="0" rtl="0" algn="just">
              <a:lnSpc>
                <a:spcPct val="165025"/>
              </a:lnSpc>
              <a:spcBef>
                <a:spcPts val="0"/>
              </a:spcBef>
              <a:spcAft>
                <a:spcPts val="0"/>
              </a:spcAft>
              <a:buNone/>
            </a:pPr>
            <a:r>
              <a:t/>
            </a:r>
            <a:endParaRPr b="0" i="0" sz="2599" u="none" cap="none" strike="noStrike">
              <a:solidFill>
                <a:srgbClr val="FFFFFF"/>
              </a:solidFill>
              <a:latin typeface="Arial"/>
              <a:ea typeface="Arial"/>
              <a:cs typeface="Arial"/>
              <a:sym typeface="Arial"/>
            </a:endParaRPr>
          </a:p>
          <a:p>
            <a:pPr indent="0" lvl="0" marL="0" marR="0" rtl="0" algn="just">
              <a:lnSpc>
                <a:spcPct val="165025"/>
              </a:lnSpc>
              <a:spcBef>
                <a:spcPts val="0"/>
              </a:spcBef>
              <a:spcAft>
                <a:spcPts val="0"/>
              </a:spcAft>
              <a:buNone/>
            </a:pPr>
            <a:r>
              <a:rPr b="0" i="0" lang="en-US" sz="2599" u="none" cap="none" strike="noStrike">
                <a:solidFill>
                  <a:srgbClr val="FFFFFF"/>
                </a:solidFill>
                <a:latin typeface="Arial"/>
                <a:ea typeface="Arial"/>
                <a:cs typeface="Arial"/>
                <a:sym typeface="Arial"/>
              </a:rPr>
              <a:t>16</a:t>
            </a:r>
            <a:endParaRPr/>
          </a:p>
        </p:txBody>
      </p:sp>
      <p:pic>
        <p:nvPicPr>
          <p:cNvPr id="98" name="Google Shape;98;p2"/>
          <p:cNvPicPr preferRelativeResize="0"/>
          <p:nvPr/>
        </p:nvPicPr>
        <p:blipFill rotWithShape="1">
          <a:blip r:embed="rId3">
            <a:alphaModFix/>
          </a:blip>
          <a:srcRect b="0" l="0" r="0" t="0"/>
          <a:stretch/>
        </p:blipFill>
        <p:spPr>
          <a:xfrm>
            <a:off x="1572464" y="1028700"/>
            <a:ext cx="751323" cy="854446"/>
          </a:xfrm>
          <a:prstGeom prst="rect">
            <a:avLst/>
          </a:prstGeom>
          <a:noFill/>
          <a:ln>
            <a:noFill/>
          </a:ln>
        </p:spPr>
      </p:pic>
      <p:pic>
        <p:nvPicPr>
          <p:cNvPr id="99" name="Google Shape;99;p2"/>
          <p:cNvPicPr preferRelativeResize="0"/>
          <p:nvPr/>
        </p:nvPicPr>
        <p:blipFill rotWithShape="1">
          <a:blip r:embed="rId3">
            <a:alphaModFix/>
          </a:blip>
          <a:srcRect b="0" l="0" r="0" t="0"/>
          <a:stretch/>
        </p:blipFill>
        <p:spPr>
          <a:xfrm>
            <a:off x="16008270" y="8592522"/>
            <a:ext cx="1925004" cy="2189220"/>
          </a:xfrm>
          <a:prstGeom prst="rect">
            <a:avLst/>
          </a:prstGeom>
          <a:noFill/>
          <a:ln>
            <a:noFill/>
          </a:ln>
        </p:spPr>
      </p:pic>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03" name="Shape 103"/>
        <p:cNvGrpSpPr/>
        <p:nvPr/>
      </p:nvGrpSpPr>
      <p:grpSpPr>
        <a:xfrm>
          <a:off x="0" y="0"/>
          <a:ext cx="0" cy="0"/>
          <a:chOff x="0" y="0"/>
          <a:chExt cx="0" cy="0"/>
        </a:xfrm>
      </p:grpSpPr>
      <p:sp>
        <p:nvSpPr>
          <p:cNvPr id="104" name="Google Shape;104;p3"/>
          <p:cNvSpPr txBox="1"/>
          <p:nvPr/>
        </p:nvSpPr>
        <p:spPr>
          <a:xfrm>
            <a:off x="620855" y="4844626"/>
            <a:ext cx="11146277" cy="683472"/>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INTRODUCTION</a:t>
            </a:r>
            <a:endParaRPr/>
          </a:p>
        </p:txBody>
      </p:sp>
      <p:sp>
        <p:nvSpPr>
          <p:cNvPr id="105" name="Google Shape;105;p3"/>
          <p:cNvSpPr txBox="1"/>
          <p:nvPr/>
        </p:nvSpPr>
        <p:spPr>
          <a:xfrm>
            <a:off x="14822549" y="223388"/>
            <a:ext cx="3098056" cy="1275533"/>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01</a:t>
            </a:r>
            <a:endParaRPr/>
          </a:p>
        </p:txBody>
      </p:sp>
      <p:sp>
        <p:nvSpPr>
          <p:cNvPr id="106" name="Google Shape;106;p3"/>
          <p:cNvSpPr/>
          <p:nvPr/>
        </p:nvSpPr>
        <p:spPr>
          <a:xfrm>
            <a:off x="12654930" y="1956881"/>
            <a:ext cx="5865162" cy="10811358"/>
          </a:xfrm>
          <a:custGeom>
            <a:rect b="b" l="l" r="r" t="t"/>
            <a:pathLst>
              <a:path extrusionOk="0" h="10811358" w="5865162">
                <a:moveTo>
                  <a:pt x="0" y="0"/>
                </a:moveTo>
                <a:lnTo>
                  <a:pt x="5865162" y="0"/>
                </a:lnTo>
                <a:lnTo>
                  <a:pt x="5865162" y="10811358"/>
                </a:lnTo>
                <a:lnTo>
                  <a:pt x="0" y="10811358"/>
                </a:lnTo>
                <a:lnTo>
                  <a:pt x="0" y="0"/>
                </a:lnTo>
                <a:close/>
              </a:path>
            </a:pathLst>
          </a:custGeom>
          <a:blipFill rotWithShape="1">
            <a:blip r:embed="rId3">
              <a:alphaModFix/>
            </a:blip>
            <a:stretch>
              <a:fillRect b="0" l="0" r="0" t="0"/>
            </a:stretch>
          </a:blipFill>
          <a:ln>
            <a:noFill/>
          </a:ln>
        </p:spPr>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10" name="Shape 110"/>
        <p:cNvGrpSpPr/>
        <p:nvPr/>
      </p:nvGrpSpPr>
      <p:grpSpPr>
        <a:xfrm>
          <a:off x="0" y="0"/>
          <a:ext cx="0" cy="0"/>
          <a:chOff x="0" y="0"/>
          <a:chExt cx="0" cy="0"/>
        </a:xfrm>
      </p:grpSpPr>
      <p:sp>
        <p:nvSpPr>
          <p:cNvPr id="111" name="Google Shape;111;p4"/>
          <p:cNvSpPr/>
          <p:nvPr/>
        </p:nvSpPr>
        <p:spPr>
          <a:xfrm>
            <a:off x="14388740" y="6713192"/>
            <a:ext cx="4330827" cy="3485505"/>
          </a:xfrm>
          <a:custGeom>
            <a:rect b="b" l="l" r="r" t="t"/>
            <a:pathLst>
              <a:path extrusionOk="0" h="3485505" w="4330827">
                <a:moveTo>
                  <a:pt x="0" y="0"/>
                </a:moveTo>
                <a:lnTo>
                  <a:pt x="4330827" y="0"/>
                </a:lnTo>
                <a:lnTo>
                  <a:pt x="4330827" y="3485505"/>
                </a:lnTo>
                <a:lnTo>
                  <a:pt x="0" y="3485505"/>
                </a:lnTo>
                <a:lnTo>
                  <a:pt x="0" y="0"/>
                </a:lnTo>
                <a:close/>
              </a:path>
            </a:pathLst>
          </a:custGeom>
          <a:blipFill rotWithShape="1">
            <a:blip r:embed="rId3">
              <a:alphaModFix/>
            </a:blip>
            <a:stretch>
              <a:fillRect b="0" l="0" r="0" t="0"/>
            </a:stretch>
          </a:blipFill>
          <a:ln>
            <a:noFill/>
          </a:ln>
        </p:spPr>
      </p:sp>
      <p:sp>
        <p:nvSpPr>
          <p:cNvPr id="112" name="Google Shape;112;p4"/>
          <p:cNvSpPr txBox="1"/>
          <p:nvPr/>
        </p:nvSpPr>
        <p:spPr>
          <a:xfrm>
            <a:off x="2118024" y="815534"/>
            <a:ext cx="9927290" cy="683387"/>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DEFINITIONS :</a:t>
            </a:r>
            <a:endParaRPr/>
          </a:p>
        </p:txBody>
      </p:sp>
      <p:sp>
        <p:nvSpPr>
          <p:cNvPr id="113" name="Google Shape;113;p4"/>
          <p:cNvSpPr txBox="1"/>
          <p:nvPr/>
        </p:nvSpPr>
        <p:spPr>
          <a:xfrm>
            <a:off x="14822549" y="223388"/>
            <a:ext cx="3098056" cy="1275533"/>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02</a:t>
            </a:r>
            <a:endParaRPr/>
          </a:p>
        </p:txBody>
      </p:sp>
      <p:pic>
        <p:nvPicPr>
          <p:cNvPr id="114" name="Google Shape;114;p4"/>
          <p:cNvPicPr preferRelativeResize="0"/>
          <p:nvPr/>
        </p:nvPicPr>
        <p:blipFill rotWithShape="1">
          <a:blip r:embed="rId4">
            <a:alphaModFix/>
          </a:blip>
          <a:srcRect b="0" l="0" r="0" t="0"/>
          <a:stretch/>
        </p:blipFill>
        <p:spPr>
          <a:xfrm>
            <a:off x="-437057" y="525054"/>
            <a:ext cx="1465757" cy="1666940"/>
          </a:xfrm>
          <a:prstGeom prst="rect">
            <a:avLst/>
          </a:prstGeom>
          <a:noFill/>
          <a:ln>
            <a:noFill/>
          </a:ln>
        </p:spPr>
      </p:pic>
      <p:sp>
        <p:nvSpPr>
          <p:cNvPr id="115" name="Google Shape;115;p4"/>
          <p:cNvSpPr txBox="1"/>
          <p:nvPr/>
        </p:nvSpPr>
        <p:spPr>
          <a:xfrm>
            <a:off x="-105850" y="2056550"/>
            <a:ext cx="7601100" cy="8001900"/>
          </a:xfrm>
          <a:prstGeom prst="rect">
            <a:avLst/>
          </a:prstGeom>
          <a:noFill/>
          <a:ln>
            <a:noFill/>
          </a:ln>
        </p:spPr>
        <p:txBody>
          <a:bodyPr anchorCtr="0" anchor="t" bIns="0" lIns="0" spcFirstLastPara="1" rIns="0" wrap="square" tIns="0">
            <a:spAutoFit/>
          </a:bodyPr>
          <a:lstStyle/>
          <a:p>
            <a:pPr indent="-431791" lvl="1" marL="863585" marR="0" rtl="0" algn="l">
              <a:lnSpc>
                <a:spcPct val="100000"/>
              </a:lnSpc>
              <a:spcBef>
                <a:spcPts val="0"/>
              </a:spcBef>
              <a:spcAft>
                <a:spcPts val="0"/>
              </a:spcAft>
              <a:buClr>
                <a:srgbClr val="8B61C2"/>
              </a:buClr>
              <a:buSzPts val="3999"/>
              <a:buFont typeface="Arial"/>
              <a:buChar char="•"/>
            </a:pPr>
            <a:r>
              <a:rPr b="1" i="0" lang="en-US" sz="3999" u="none" cap="none" strike="noStrike">
                <a:solidFill>
                  <a:srgbClr val="8B61C2"/>
                </a:solidFill>
                <a:latin typeface="Ultra"/>
                <a:ea typeface="Ultra"/>
                <a:cs typeface="Ultra"/>
                <a:sym typeface="Ultra"/>
              </a:rPr>
              <a:t>Prompt engineering is the craft of writing and refining inputs (prompts) for AI so the model reliably produces the desired </a:t>
            </a:r>
            <a:r>
              <a:rPr b="1" lang="en-US" sz="3999">
                <a:solidFill>
                  <a:srgbClr val="8B61C2"/>
                </a:solidFill>
                <a:latin typeface="Ultra"/>
                <a:ea typeface="Ultra"/>
                <a:cs typeface="Ultra"/>
                <a:sym typeface="Ultra"/>
              </a:rPr>
              <a:t>output</a:t>
            </a:r>
            <a:r>
              <a:rPr b="1" i="0" lang="en-US" sz="3999" u="none" cap="none" strike="noStrike">
                <a:solidFill>
                  <a:srgbClr val="8B61C2"/>
                </a:solidFill>
                <a:latin typeface="Ultra"/>
                <a:ea typeface="Ultra"/>
                <a:cs typeface="Ultra"/>
                <a:sym typeface="Ultra"/>
              </a:rPr>
              <a:t>, by choosing precise wording, structure, context, constraints, and examples, then iterating and testing.</a:t>
            </a:r>
            <a:endParaRPr/>
          </a:p>
        </p:txBody>
      </p:sp>
      <p:sp>
        <p:nvSpPr>
          <p:cNvPr id="116" name="Google Shape;116;p4"/>
          <p:cNvSpPr txBox="1"/>
          <p:nvPr/>
        </p:nvSpPr>
        <p:spPr>
          <a:xfrm>
            <a:off x="7081669" y="2268193"/>
            <a:ext cx="11206331" cy="4063998"/>
          </a:xfrm>
          <a:prstGeom prst="rect">
            <a:avLst/>
          </a:prstGeom>
          <a:noFill/>
          <a:ln>
            <a:noFill/>
          </a:ln>
        </p:spPr>
        <p:txBody>
          <a:bodyPr anchorCtr="0" anchor="t" bIns="0" lIns="0" spcFirstLastPara="1" rIns="0" wrap="square" tIns="0">
            <a:spAutoFit/>
          </a:bodyPr>
          <a:lstStyle/>
          <a:p>
            <a:pPr indent="-431791" lvl="1" marL="863585" marR="0" rtl="0" algn="l">
              <a:lnSpc>
                <a:spcPct val="100000"/>
              </a:lnSpc>
              <a:spcBef>
                <a:spcPts val="0"/>
              </a:spcBef>
              <a:spcAft>
                <a:spcPts val="0"/>
              </a:spcAft>
              <a:buClr>
                <a:srgbClr val="8B61C2"/>
              </a:buClr>
              <a:buSzPts val="3999"/>
              <a:buFont typeface="Arial"/>
              <a:buChar char="•"/>
            </a:pPr>
            <a:r>
              <a:rPr b="1" i="0" lang="en-US" sz="3999" u="none" cap="none" strike="noStrike">
                <a:solidFill>
                  <a:srgbClr val="8B61C2"/>
                </a:solidFill>
                <a:latin typeface="Ultra"/>
                <a:ea typeface="Ultra"/>
                <a:cs typeface="Ultra"/>
                <a:sym typeface="Ultra"/>
              </a:rPr>
              <a:t>A Large Language Model (LLM) is a neural network trained on massive text data to learn patterns of language and generate human-like text. Given a prompt, it produces coherent outputs (answers, summaries, code, dialogue) but can hallucinate or reflect training biases.</a:t>
            </a:r>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20" name="Shape 120"/>
        <p:cNvGrpSpPr/>
        <p:nvPr/>
      </p:nvGrpSpPr>
      <p:grpSpPr>
        <a:xfrm>
          <a:off x="0" y="0"/>
          <a:ext cx="0" cy="0"/>
          <a:chOff x="0" y="0"/>
          <a:chExt cx="0" cy="0"/>
        </a:xfrm>
      </p:grpSpPr>
      <p:sp>
        <p:nvSpPr>
          <p:cNvPr id="121" name="Google Shape;121;p5"/>
          <p:cNvSpPr/>
          <p:nvPr/>
        </p:nvSpPr>
        <p:spPr>
          <a:xfrm>
            <a:off x="507804" y="2181135"/>
            <a:ext cx="3810000" cy="2140040"/>
          </a:xfrm>
          <a:custGeom>
            <a:rect b="b" l="l" r="r" t="t"/>
            <a:pathLst>
              <a:path extrusionOk="0" h="331548" w="590269">
                <a:moveTo>
                  <a:pt x="0" y="0"/>
                </a:moveTo>
                <a:lnTo>
                  <a:pt x="590269" y="0"/>
                </a:lnTo>
                <a:lnTo>
                  <a:pt x="590269" y="331548"/>
                </a:lnTo>
                <a:lnTo>
                  <a:pt x="0" y="331548"/>
                </a:lnTo>
                <a:close/>
              </a:path>
            </a:pathLst>
          </a:custGeom>
          <a:blipFill rotWithShape="1">
            <a:blip r:embed="rId3">
              <a:alphaModFix/>
            </a:blip>
            <a:stretch>
              <a:fillRect b="-9305" l="0" r="0" t="-9306"/>
            </a:stretch>
          </a:blipFill>
          <a:ln>
            <a:noFill/>
          </a:ln>
        </p:spPr>
      </p:sp>
      <p:sp>
        <p:nvSpPr>
          <p:cNvPr id="122" name="Google Shape;122;p5"/>
          <p:cNvSpPr/>
          <p:nvPr/>
        </p:nvSpPr>
        <p:spPr>
          <a:xfrm>
            <a:off x="4997646" y="2181135"/>
            <a:ext cx="3810000" cy="2140040"/>
          </a:xfrm>
          <a:custGeom>
            <a:rect b="b" l="l" r="r" t="t"/>
            <a:pathLst>
              <a:path extrusionOk="0" h="331548" w="590269">
                <a:moveTo>
                  <a:pt x="0" y="0"/>
                </a:moveTo>
                <a:lnTo>
                  <a:pt x="590269" y="0"/>
                </a:lnTo>
                <a:lnTo>
                  <a:pt x="590269" y="331548"/>
                </a:lnTo>
                <a:lnTo>
                  <a:pt x="0" y="331548"/>
                </a:lnTo>
                <a:close/>
              </a:path>
            </a:pathLst>
          </a:custGeom>
          <a:blipFill rotWithShape="1">
            <a:blip r:embed="rId4">
              <a:alphaModFix/>
            </a:blip>
            <a:stretch>
              <a:fillRect b="-9305" l="0" r="0" t="-9306"/>
            </a:stretch>
          </a:blipFill>
          <a:ln>
            <a:noFill/>
          </a:ln>
        </p:spPr>
      </p:sp>
      <p:sp>
        <p:nvSpPr>
          <p:cNvPr id="123" name="Google Shape;123;p5"/>
          <p:cNvSpPr/>
          <p:nvPr/>
        </p:nvSpPr>
        <p:spPr>
          <a:xfrm>
            <a:off x="9483921" y="2181135"/>
            <a:ext cx="3810000" cy="2140040"/>
          </a:xfrm>
          <a:custGeom>
            <a:rect b="b" l="l" r="r" t="t"/>
            <a:pathLst>
              <a:path extrusionOk="0" h="331548" w="590269">
                <a:moveTo>
                  <a:pt x="0" y="0"/>
                </a:moveTo>
                <a:lnTo>
                  <a:pt x="590269" y="0"/>
                </a:lnTo>
                <a:lnTo>
                  <a:pt x="590269" y="331548"/>
                </a:lnTo>
                <a:lnTo>
                  <a:pt x="0" y="331548"/>
                </a:lnTo>
                <a:close/>
              </a:path>
            </a:pathLst>
          </a:custGeom>
          <a:blipFill rotWithShape="1">
            <a:blip r:embed="rId5">
              <a:alphaModFix/>
            </a:blip>
            <a:stretch>
              <a:fillRect b="-7682" l="0" r="0" t="-7680"/>
            </a:stretch>
          </a:blipFill>
          <a:ln>
            <a:noFill/>
          </a:ln>
        </p:spPr>
      </p:sp>
      <p:sp>
        <p:nvSpPr>
          <p:cNvPr id="124" name="Google Shape;124;p5"/>
          <p:cNvSpPr/>
          <p:nvPr/>
        </p:nvSpPr>
        <p:spPr>
          <a:xfrm>
            <a:off x="13970196" y="2181135"/>
            <a:ext cx="3810000" cy="2140040"/>
          </a:xfrm>
          <a:custGeom>
            <a:rect b="b" l="l" r="r" t="t"/>
            <a:pathLst>
              <a:path extrusionOk="0" h="331548" w="590269">
                <a:moveTo>
                  <a:pt x="0" y="0"/>
                </a:moveTo>
                <a:lnTo>
                  <a:pt x="590269" y="0"/>
                </a:lnTo>
                <a:lnTo>
                  <a:pt x="590269" y="331548"/>
                </a:lnTo>
                <a:lnTo>
                  <a:pt x="0" y="331548"/>
                </a:lnTo>
                <a:close/>
              </a:path>
            </a:pathLst>
          </a:custGeom>
          <a:blipFill rotWithShape="1">
            <a:blip r:embed="rId6">
              <a:alphaModFix/>
            </a:blip>
            <a:stretch>
              <a:fillRect b="-9305" l="0" r="0" t="-9306"/>
            </a:stretch>
          </a:blipFill>
          <a:ln>
            <a:noFill/>
          </a:ln>
        </p:spPr>
      </p:sp>
      <p:sp>
        <p:nvSpPr>
          <p:cNvPr id="125" name="Google Shape;125;p5"/>
          <p:cNvSpPr/>
          <p:nvPr/>
        </p:nvSpPr>
        <p:spPr>
          <a:xfrm>
            <a:off x="2750942" y="5934880"/>
            <a:ext cx="3810000" cy="2140040"/>
          </a:xfrm>
          <a:custGeom>
            <a:rect b="b" l="l" r="r" t="t"/>
            <a:pathLst>
              <a:path extrusionOk="0" h="331548" w="590269">
                <a:moveTo>
                  <a:pt x="0" y="0"/>
                </a:moveTo>
                <a:lnTo>
                  <a:pt x="590269" y="0"/>
                </a:lnTo>
                <a:lnTo>
                  <a:pt x="590269" y="331548"/>
                </a:lnTo>
                <a:lnTo>
                  <a:pt x="0" y="331548"/>
                </a:lnTo>
                <a:close/>
              </a:path>
            </a:pathLst>
          </a:custGeom>
          <a:blipFill rotWithShape="1">
            <a:blip r:embed="rId6">
              <a:alphaModFix/>
            </a:blip>
            <a:stretch>
              <a:fillRect b="-9305" l="0" r="0" t="-9306"/>
            </a:stretch>
          </a:blipFill>
          <a:ln>
            <a:noFill/>
          </a:ln>
        </p:spPr>
      </p:sp>
      <p:sp>
        <p:nvSpPr>
          <p:cNvPr id="126" name="Google Shape;126;p5"/>
          <p:cNvSpPr/>
          <p:nvPr/>
        </p:nvSpPr>
        <p:spPr>
          <a:xfrm>
            <a:off x="7240783" y="5934880"/>
            <a:ext cx="3810000" cy="2140040"/>
          </a:xfrm>
          <a:custGeom>
            <a:rect b="b" l="l" r="r" t="t"/>
            <a:pathLst>
              <a:path extrusionOk="0" h="331548" w="590269">
                <a:moveTo>
                  <a:pt x="0" y="0"/>
                </a:moveTo>
                <a:lnTo>
                  <a:pt x="590269" y="0"/>
                </a:lnTo>
                <a:lnTo>
                  <a:pt x="590269" y="331548"/>
                </a:lnTo>
                <a:lnTo>
                  <a:pt x="0" y="331548"/>
                </a:lnTo>
                <a:close/>
              </a:path>
            </a:pathLst>
          </a:custGeom>
          <a:blipFill rotWithShape="1">
            <a:blip r:embed="rId3">
              <a:alphaModFix/>
            </a:blip>
            <a:stretch>
              <a:fillRect b="-9305" l="0" r="0" t="-9306"/>
            </a:stretch>
          </a:blipFill>
          <a:ln>
            <a:noFill/>
          </a:ln>
        </p:spPr>
      </p:sp>
      <p:sp>
        <p:nvSpPr>
          <p:cNvPr id="127" name="Google Shape;127;p5"/>
          <p:cNvSpPr/>
          <p:nvPr/>
        </p:nvSpPr>
        <p:spPr>
          <a:xfrm>
            <a:off x="11727058" y="5934880"/>
            <a:ext cx="3810000" cy="2140040"/>
          </a:xfrm>
          <a:custGeom>
            <a:rect b="b" l="l" r="r" t="t"/>
            <a:pathLst>
              <a:path extrusionOk="0" h="331548" w="590269">
                <a:moveTo>
                  <a:pt x="0" y="0"/>
                </a:moveTo>
                <a:lnTo>
                  <a:pt x="590269" y="0"/>
                </a:lnTo>
                <a:lnTo>
                  <a:pt x="590269" y="331548"/>
                </a:lnTo>
                <a:lnTo>
                  <a:pt x="0" y="331548"/>
                </a:lnTo>
                <a:close/>
              </a:path>
            </a:pathLst>
          </a:custGeom>
          <a:blipFill rotWithShape="1">
            <a:blip r:embed="rId4">
              <a:alphaModFix/>
            </a:blip>
            <a:stretch>
              <a:fillRect b="-9305" l="0" r="0" t="-9306"/>
            </a:stretch>
          </a:blipFill>
          <a:ln>
            <a:noFill/>
          </a:ln>
        </p:spPr>
      </p:sp>
      <p:sp>
        <p:nvSpPr>
          <p:cNvPr id="128" name="Google Shape;128;p5"/>
          <p:cNvSpPr txBox="1"/>
          <p:nvPr/>
        </p:nvSpPr>
        <p:spPr>
          <a:xfrm>
            <a:off x="540841" y="571806"/>
            <a:ext cx="13226362" cy="683472"/>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THE TECHNICS :</a:t>
            </a:r>
            <a:endParaRPr/>
          </a:p>
        </p:txBody>
      </p:sp>
      <p:sp>
        <p:nvSpPr>
          <p:cNvPr id="129" name="Google Shape;129;p5"/>
          <p:cNvSpPr txBox="1"/>
          <p:nvPr/>
        </p:nvSpPr>
        <p:spPr>
          <a:xfrm>
            <a:off x="507804" y="4559300"/>
            <a:ext cx="3810000" cy="701040"/>
          </a:xfrm>
          <a:prstGeom prst="rect">
            <a:avLst/>
          </a:prstGeom>
          <a:noFill/>
          <a:ln>
            <a:noFill/>
          </a:ln>
        </p:spPr>
        <p:txBody>
          <a:bodyPr anchorCtr="0" anchor="t" bIns="0" lIns="0" spcFirstLastPara="1" rIns="0" wrap="square" tIns="0">
            <a:spAutoFit/>
          </a:bodyPr>
          <a:lstStyle/>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Zero &amp; Few-Shot prompting</a:t>
            </a:r>
            <a:endParaRPr/>
          </a:p>
        </p:txBody>
      </p:sp>
      <p:sp>
        <p:nvSpPr>
          <p:cNvPr id="130" name="Google Shape;130;p5"/>
          <p:cNvSpPr txBox="1"/>
          <p:nvPr/>
        </p:nvSpPr>
        <p:spPr>
          <a:xfrm>
            <a:off x="4997646" y="4559300"/>
            <a:ext cx="3810000" cy="701040"/>
          </a:xfrm>
          <a:prstGeom prst="rect">
            <a:avLst/>
          </a:prstGeom>
          <a:noFill/>
          <a:ln>
            <a:noFill/>
          </a:ln>
        </p:spPr>
        <p:txBody>
          <a:bodyPr anchorCtr="0" anchor="t" bIns="0" lIns="0" spcFirstLastPara="1" rIns="0" wrap="square" tIns="0">
            <a:spAutoFit/>
          </a:bodyPr>
          <a:lstStyle/>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Persona Pattern prompting</a:t>
            </a:r>
            <a:endParaRPr/>
          </a:p>
        </p:txBody>
      </p:sp>
      <p:sp>
        <p:nvSpPr>
          <p:cNvPr id="131" name="Google Shape;131;p5"/>
          <p:cNvSpPr txBox="1"/>
          <p:nvPr/>
        </p:nvSpPr>
        <p:spPr>
          <a:xfrm>
            <a:off x="9483921" y="4559300"/>
            <a:ext cx="3810000" cy="701040"/>
          </a:xfrm>
          <a:prstGeom prst="rect">
            <a:avLst/>
          </a:prstGeom>
          <a:noFill/>
          <a:ln>
            <a:noFill/>
          </a:ln>
        </p:spPr>
        <p:txBody>
          <a:bodyPr anchorCtr="0" anchor="t" bIns="0" lIns="0" spcFirstLastPara="1" rIns="0" wrap="square" tIns="0">
            <a:spAutoFit/>
          </a:bodyPr>
          <a:lstStyle/>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Constraint</a:t>
            </a:r>
            <a:endParaRPr/>
          </a:p>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Based prompting</a:t>
            </a:r>
            <a:endParaRPr/>
          </a:p>
        </p:txBody>
      </p:sp>
      <p:sp>
        <p:nvSpPr>
          <p:cNvPr id="132" name="Google Shape;132;p5"/>
          <p:cNvSpPr txBox="1"/>
          <p:nvPr/>
        </p:nvSpPr>
        <p:spPr>
          <a:xfrm>
            <a:off x="14822549" y="223388"/>
            <a:ext cx="3098056" cy="1275533"/>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03</a:t>
            </a:r>
            <a:endParaRPr/>
          </a:p>
        </p:txBody>
      </p:sp>
      <p:sp>
        <p:nvSpPr>
          <p:cNvPr id="133" name="Google Shape;133;p5"/>
          <p:cNvSpPr txBox="1"/>
          <p:nvPr/>
        </p:nvSpPr>
        <p:spPr>
          <a:xfrm>
            <a:off x="13970196" y="4559300"/>
            <a:ext cx="3810000" cy="701040"/>
          </a:xfrm>
          <a:prstGeom prst="rect">
            <a:avLst/>
          </a:prstGeom>
          <a:noFill/>
          <a:ln>
            <a:noFill/>
          </a:ln>
        </p:spPr>
        <p:txBody>
          <a:bodyPr anchorCtr="0" anchor="t" bIns="0" lIns="0" spcFirstLastPara="1" rIns="0" wrap="square" tIns="0">
            <a:spAutoFit/>
          </a:bodyPr>
          <a:lstStyle/>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Iterative</a:t>
            </a:r>
            <a:endParaRPr/>
          </a:p>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prompting</a:t>
            </a:r>
            <a:endParaRPr/>
          </a:p>
        </p:txBody>
      </p:sp>
      <p:sp>
        <p:nvSpPr>
          <p:cNvPr id="134" name="Google Shape;134;p5"/>
          <p:cNvSpPr txBox="1"/>
          <p:nvPr/>
        </p:nvSpPr>
        <p:spPr>
          <a:xfrm>
            <a:off x="2754508" y="8360670"/>
            <a:ext cx="3810000" cy="701040"/>
          </a:xfrm>
          <a:prstGeom prst="rect">
            <a:avLst/>
          </a:prstGeom>
          <a:noFill/>
          <a:ln>
            <a:noFill/>
          </a:ln>
        </p:spPr>
        <p:txBody>
          <a:bodyPr anchorCtr="0" anchor="t" bIns="0" lIns="0" spcFirstLastPara="1" rIns="0" wrap="square" tIns="0">
            <a:spAutoFit/>
          </a:bodyPr>
          <a:lstStyle/>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Contextual</a:t>
            </a:r>
            <a:endParaRPr/>
          </a:p>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prompting</a:t>
            </a:r>
            <a:endParaRPr/>
          </a:p>
        </p:txBody>
      </p:sp>
      <p:sp>
        <p:nvSpPr>
          <p:cNvPr id="135" name="Google Shape;135;p5"/>
          <p:cNvSpPr txBox="1"/>
          <p:nvPr/>
        </p:nvSpPr>
        <p:spPr>
          <a:xfrm>
            <a:off x="7240783" y="8360670"/>
            <a:ext cx="3810000" cy="701040"/>
          </a:xfrm>
          <a:prstGeom prst="rect">
            <a:avLst/>
          </a:prstGeom>
          <a:noFill/>
          <a:ln>
            <a:noFill/>
          </a:ln>
        </p:spPr>
        <p:txBody>
          <a:bodyPr anchorCtr="0" anchor="t" bIns="0" lIns="0" spcFirstLastPara="1" rIns="0" wrap="square" tIns="0">
            <a:spAutoFit/>
          </a:bodyPr>
          <a:lstStyle/>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Chain of Thought prompting</a:t>
            </a:r>
            <a:endParaRPr/>
          </a:p>
        </p:txBody>
      </p:sp>
      <p:sp>
        <p:nvSpPr>
          <p:cNvPr id="136" name="Google Shape;136;p5"/>
          <p:cNvSpPr txBox="1"/>
          <p:nvPr/>
        </p:nvSpPr>
        <p:spPr>
          <a:xfrm>
            <a:off x="11727058" y="8360670"/>
            <a:ext cx="3810000" cy="701040"/>
          </a:xfrm>
          <a:prstGeom prst="rect">
            <a:avLst/>
          </a:prstGeom>
          <a:noFill/>
          <a:ln>
            <a:noFill/>
          </a:ln>
        </p:spPr>
        <p:txBody>
          <a:bodyPr anchorCtr="0" anchor="t" bIns="0" lIns="0" spcFirstLastPara="1" rIns="0" wrap="square" tIns="0">
            <a:spAutoFit/>
          </a:bodyPr>
          <a:lstStyle/>
          <a:p>
            <a:pPr indent="0" lvl="0" marL="0" marR="0" rtl="0" algn="ctr">
              <a:lnSpc>
                <a:spcPct val="115006"/>
              </a:lnSpc>
              <a:spcBef>
                <a:spcPts val="0"/>
              </a:spcBef>
              <a:spcAft>
                <a:spcPts val="0"/>
              </a:spcAft>
              <a:buNone/>
            </a:pPr>
            <a:r>
              <a:rPr b="0" i="0" lang="en-US" sz="2399" u="none" cap="none" strike="noStrike">
                <a:solidFill>
                  <a:srgbClr val="FFFFFF"/>
                </a:solidFill>
                <a:latin typeface="Arial"/>
                <a:ea typeface="Arial"/>
                <a:cs typeface="Arial"/>
                <a:sym typeface="Arial"/>
              </a:rPr>
              <a:t>Tree of Thought prompting</a:t>
            </a:r>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40" name="Shape 140"/>
        <p:cNvGrpSpPr/>
        <p:nvPr/>
      </p:nvGrpSpPr>
      <p:grpSpPr>
        <a:xfrm>
          <a:off x="0" y="0"/>
          <a:ext cx="0" cy="0"/>
          <a:chOff x="0" y="0"/>
          <a:chExt cx="0" cy="0"/>
        </a:xfrm>
      </p:grpSpPr>
      <p:sp>
        <p:nvSpPr>
          <p:cNvPr id="141" name="Google Shape;141;p6"/>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42" name="Google Shape;142;p6"/>
          <p:cNvSpPr txBox="1"/>
          <p:nvPr/>
        </p:nvSpPr>
        <p:spPr>
          <a:xfrm>
            <a:off x="347604" y="409494"/>
            <a:ext cx="12079008"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ZERO SHOT PROMPTING</a:t>
            </a:r>
            <a:endParaRPr/>
          </a:p>
        </p:txBody>
      </p:sp>
      <p:sp>
        <p:nvSpPr>
          <p:cNvPr id="143" name="Google Shape;143;p6"/>
          <p:cNvSpPr txBox="1"/>
          <p:nvPr/>
        </p:nvSpPr>
        <p:spPr>
          <a:xfrm>
            <a:off x="14822549" y="223388"/>
            <a:ext cx="3098056" cy="1275533"/>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04</a:t>
            </a:r>
            <a:endParaRPr/>
          </a:p>
        </p:txBody>
      </p:sp>
      <p:sp>
        <p:nvSpPr>
          <p:cNvPr id="144" name="Google Shape;144;p6"/>
          <p:cNvSpPr txBox="1"/>
          <p:nvPr/>
        </p:nvSpPr>
        <p:spPr>
          <a:xfrm>
            <a:off x="2172144" y="4991100"/>
            <a:ext cx="13943712" cy="1847853"/>
          </a:xfrm>
          <a:prstGeom prst="rect">
            <a:avLst/>
          </a:prstGeom>
          <a:noFill/>
          <a:ln>
            <a:noFill/>
          </a:ln>
        </p:spPr>
        <p:txBody>
          <a:bodyPr anchorCtr="0" anchor="t" bIns="0" lIns="0" spcFirstLastPara="1" rIns="0" wrap="square" tIns="0">
            <a:spAutoFit/>
          </a:bodyPr>
          <a:lstStyle/>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Given this dataset (Month, Revenue, Costs), write an Excel formula for Gross Margin %</a:t>
            </a:r>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48" name="Shape 148"/>
        <p:cNvGrpSpPr/>
        <p:nvPr/>
      </p:nvGrpSpPr>
      <p:grpSpPr>
        <a:xfrm>
          <a:off x="0" y="0"/>
          <a:ext cx="0" cy="0"/>
          <a:chOff x="0" y="0"/>
          <a:chExt cx="0" cy="0"/>
        </a:xfrm>
      </p:grpSpPr>
      <p:sp>
        <p:nvSpPr>
          <p:cNvPr id="149" name="Google Shape;149;p7"/>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50" name="Google Shape;150;p7"/>
          <p:cNvSpPr txBox="1"/>
          <p:nvPr/>
        </p:nvSpPr>
        <p:spPr>
          <a:xfrm>
            <a:off x="305712" y="242364"/>
            <a:ext cx="14058900"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FEW-SHOT PROMPTING</a:t>
            </a:r>
            <a:endParaRPr/>
          </a:p>
        </p:txBody>
      </p:sp>
      <p:sp>
        <p:nvSpPr>
          <p:cNvPr id="151" name="Google Shape;151;p7"/>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05</a:t>
            </a:r>
            <a:endParaRPr/>
          </a:p>
        </p:txBody>
      </p:sp>
      <p:sp>
        <p:nvSpPr>
          <p:cNvPr id="152" name="Google Shape;152;p7"/>
          <p:cNvSpPr txBox="1"/>
          <p:nvPr/>
        </p:nvSpPr>
        <p:spPr>
          <a:xfrm>
            <a:off x="1015807" y="3168292"/>
            <a:ext cx="16256385" cy="6562728"/>
          </a:xfrm>
          <a:prstGeom prst="rect">
            <a:avLst/>
          </a:prstGeom>
          <a:noFill/>
          <a:ln>
            <a:noFill/>
          </a:ln>
        </p:spPr>
        <p:txBody>
          <a:bodyPr anchorCtr="0" anchor="t" bIns="0" lIns="0" spcFirstLastPara="1" rIns="0" wrap="square" tIns="0">
            <a:spAutoFit/>
          </a:bodyPr>
          <a:lstStyle/>
          <a:p>
            <a:pPr indent="0" lvl="0" marL="0" marR="0" rtl="0" algn="l">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Translate these sentences into French:</a:t>
            </a:r>
            <a:endParaRPr/>
          </a:p>
          <a:p>
            <a:pPr indent="-539741" lvl="1" marL="1079483" marR="0" rtl="0" algn="l">
              <a:lnSpc>
                <a:spcPct val="150010"/>
              </a:lnSpc>
              <a:spcBef>
                <a:spcPts val="0"/>
              </a:spcBef>
              <a:spcAft>
                <a:spcPts val="0"/>
              </a:spcAft>
              <a:buClr>
                <a:srgbClr val="5CE1E6"/>
              </a:buClr>
              <a:buSzPts val="4999"/>
              <a:buFont typeface="Arial"/>
              <a:buChar char="•"/>
            </a:pPr>
            <a:r>
              <a:rPr b="0" i="0" lang="en-US" sz="4999" u="none" cap="none" strike="noStrike">
                <a:solidFill>
                  <a:srgbClr val="5CE1E6"/>
                </a:solidFill>
                <a:latin typeface="Arial"/>
                <a:ea typeface="Arial"/>
                <a:cs typeface="Arial"/>
                <a:sym typeface="Arial"/>
              </a:rPr>
              <a:t>The market is growing fast. → Le marché croît rapidement.</a:t>
            </a:r>
            <a:endParaRPr/>
          </a:p>
          <a:p>
            <a:pPr indent="-539741" lvl="1" marL="1079483" marR="0" rtl="0" algn="l">
              <a:lnSpc>
                <a:spcPct val="150010"/>
              </a:lnSpc>
              <a:spcBef>
                <a:spcPts val="0"/>
              </a:spcBef>
              <a:spcAft>
                <a:spcPts val="0"/>
              </a:spcAft>
              <a:buClr>
                <a:srgbClr val="5CE1E6"/>
              </a:buClr>
              <a:buSzPts val="4999"/>
              <a:buFont typeface="Arial"/>
              <a:buChar char="•"/>
            </a:pPr>
            <a:r>
              <a:rPr b="0" i="0" lang="en-US" sz="4999" u="none" cap="none" strike="noStrike">
                <a:solidFill>
                  <a:srgbClr val="5CE1E6"/>
                </a:solidFill>
                <a:latin typeface="Arial"/>
                <a:ea typeface="Arial"/>
                <a:cs typeface="Arial"/>
                <a:sym typeface="Arial"/>
              </a:rPr>
              <a:t>The company is profitable. → L’entreprise est rentable.</a:t>
            </a:r>
            <a:endParaRPr/>
          </a:p>
          <a:p>
            <a:pPr indent="-539741" lvl="1" marL="1079483" marR="0" rtl="0" algn="l">
              <a:lnSpc>
                <a:spcPct val="150010"/>
              </a:lnSpc>
              <a:spcBef>
                <a:spcPts val="0"/>
              </a:spcBef>
              <a:spcAft>
                <a:spcPts val="0"/>
              </a:spcAft>
              <a:buClr>
                <a:srgbClr val="5CE1E6"/>
              </a:buClr>
              <a:buSzPts val="4999"/>
              <a:buFont typeface="Arial"/>
              <a:buChar char="•"/>
            </a:pPr>
            <a:r>
              <a:rPr b="0" i="0" lang="en-US" sz="4999" u="none" cap="none" strike="noStrike">
                <a:solidFill>
                  <a:srgbClr val="5CE1E6"/>
                </a:solidFill>
                <a:latin typeface="Arial"/>
                <a:ea typeface="Arial"/>
                <a:cs typeface="Arial"/>
                <a:sym typeface="Arial"/>
              </a:rPr>
              <a:t> Now translate: The team is motivated.</a:t>
            </a:r>
            <a:endParaRPr/>
          </a:p>
          <a:p>
            <a:pPr indent="0" lvl="0" marL="0" marR="0" rtl="0" algn="l">
              <a:lnSpc>
                <a:spcPct val="150010"/>
              </a:lnSpc>
              <a:spcBef>
                <a:spcPts val="0"/>
              </a:spcBef>
              <a:spcAft>
                <a:spcPts val="0"/>
              </a:spcAft>
              <a:buNone/>
            </a:pPr>
            <a:r>
              <a:t/>
            </a:r>
            <a:endParaRPr b="0" i="0" sz="4999" u="none" cap="none" strike="noStrike">
              <a:solidFill>
                <a:srgbClr val="5CE1E6"/>
              </a:solidFill>
              <a:latin typeface="Arial"/>
              <a:ea typeface="Arial"/>
              <a:cs typeface="Arial"/>
              <a:sym typeface="Arial"/>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56" name="Shape 156"/>
        <p:cNvGrpSpPr/>
        <p:nvPr/>
      </p:nvGrpSpPr>
      <p:grpSpPr>
        <a:xfrm>
          <a:off x="0" y="0"/>
          <a:ext cx="0" cy="0"/>
          <a:chOff x="0" y="0"/>
          <a:chExt cx="0" cy="0"/>
        </a:xfrm>
      </p:grpSpPr>
      <p:sp>
        <p:nvSpPr>
          <p:cNvPr id="157" name="Google Shape;157;p8"/>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58" name="Google Shape;158;p8"/>
          <p:cNvSpPr txBox="1"/>
          <p:nvPr/>
        </p:nvSpPr>
        <p:spPr>
          <a:xfrm>
            <a:off x="443282" y="325966"/>
            <a:ext cx="14058900"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PERSONA  PROMPTING</a:t>
            </a:r>
            <a:endParaRPr/>
          </a:p>
        </p:txBody>
      </p:sp>
      <p:sp>
        <p:nvSpPr>
          <p:cNvPr id="159" name="Google Shape;159;p8"/>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06</a:t>
            </a:r>
            <a:endParaRPr/>
          </a:p>
        </p:txBody>
      </p:sp>
      <p:sp>
        <p:nvSpPr>
          <p:cNvPr id="160" name="Google Shape;160;p8"/>
          <p:cNvSpPr txBox="1"/>
          <p:nvPr/>
        </p:nvSpPr>
        <p:spPr>
          <a:xfrm>
            <a:off x="2172144" y="4991100"/>
            <a:ext cx="13943712" cy="2790828"/>
          </a:xfrm>
          <a:prstGeom prst="rect">
            <a:avLst/>
          </a:prstGeom>
          <a:noFill/>
          <a:ln>
            <a:noFill/>
          </a:ln>
        </p:spPr>
        <p:txBody>
          <a:bodyPr anchorCtr="0" anchor="t" bIns="0" lIns="0" spcFirstLastPara="1" rIns="0" wrap="square" tIns="0">
            <a:spAutoFit/>
          </a:bodyPr>
          <a:lstStyle/>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Act as a CFO. Write a 3-sentence email to the board explaining why EBITDA margin dropped last quarter, based on (docs)</a:t>
            </a:r>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64" name="Shape 164"/>
        <p:cNvGrpSpPr/>
        <p:nvPr/>
      </p:nvGrpSpPr>
      <p:grpSpPr>
        <a:xfrm>
          <a:off x="0" y="0"/>
          <a:ext cx="0" cy="0"/>
          <a:chOff x="0" y="0"/>
          <a:chExt cx="0" cy="0"/>
        </a:xfrm>
      </p:grpSpPr>
      <p:sp>
        <p:nvSpPr>
          <p:cNvPr id="165" name="Google Shape;165;p9"/>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66" name="Google Shape;166;p9"/>
          <p:cNvSpPr txBox="1"/>
          <p:nvPr/>
        </p:nvSpPr>
        <p:spPr>
          <a:xfrm>
            <a:off x="443282" y="325966"/>
            <a:ext cx="14058900"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CONSTRAINT</a:t>
            </a:r>
            <a:endParaRPr/>
          </a:p>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PROMPTING</a:t>
            </a:r>
            <a:endParaRPr/>
          </a:p>
        </p:txBody>
      </p:sp>
      <p:sp>
        <p:nvSpPr>
          <p:cNvPr id="167" name="Google Shape;167;p9"/>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07</a:t>
            </a:r>
            <a:endParaRPr/>
          </a:p>
        </p:txBody>
      </p:sp>
      <p:sp>
        <p:nvSpPr>
          <p:cNvPr id="168" name="Google Shape;168;p9"/>
          <p:cNvSpPr txBox="1"/>
          <p:nvPr/>
        </p:nvSpPr>
        <p:spPr>
          <a:xfrm>
            <a:off x="2172144" y="4991100"/>
            <a:ext cx="13943712" cy="2790828"/>
          </a:xfrm>
          <a:prstGeom prst="rect">
            <a:avLst/>
          </a:prstGeom>
          <a:noFill/>
          <a:ln>
            <a:noFill/>
          </a:ln>
        </p:spPr>
        <p:txBody>
          <a:bodyPr anchorCtr="0" anchor="t" bIns="0" lIns="0" spcFirstLastPara="1" rIns="0" wrap="square" tIns="0">
            <a:spAutoFit/>
          </a:bodyPr>
          <a:lstStyle/>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Using only one Excel formula, calculate LFL &amp; Total growth for Revenue. Keep explanation under 20 words.</a:t>
            </a:r>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72" name="Shape 172"/>
        <p:cNvGrpSpPr/>
        <p:nvPr/>
      </p:nvGrpSpPr>
      <p:grpSpPr>
        <a:xfrm>
          <a:off x="0" y="0"/>
          <a:ext cx="0" cy="0"/>
          <a:chOff x="0" y="0"/>
          <a:chExt cx="0" cy="0"/>
        </a:xfrm>
      </p:grpSpPr>
      <p:sp>
        <p:nvSpPr>
          <p:cNvPr id="173" name="Google Shape;173;p10"/>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74" name="Google Shape;174;p10"/>
          <p:cNvSpPr txBox="1"/>
          <p:nvPr/>
        </p:nvSpPr>
        <p:spPr>
          <a:xfrm>
            <a:off x="443282" y="325966"/>
            <a:ext cx="14058900"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ITERATIVE</a:t>
            </a:r>
            <a:endParaRPr/>
          </a:p>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PROMPTING</a:t>
            </a:r>
            <a:endParaRPr/>
          </a:p>
        </p:txBody>
      </p:sp>
      <p:sp>
        <p:nvSpPr>
          <p:cNvPr id="175" name="Google Shape;175;p10"/>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08</a:t>
            </a:r>
            <a:endParaRPr/>
          </a:p>
        </p:txBody>
      </p:sp>
      <p:sp>
        <p:nvSpPr>
          <p:cNvPr id="176" name="Google Shape;176;p10"/>
          <p:cNvSpPr txBox="1"/>
          <p:nvPr/>
        </p:nvSpPr>
        <p:spPr>
          <a:xfrm>
            <a:off x="2172144" y="4096892"/>
            <a:ext cx="13943712" cy="4676778"/>
          </a:xfrm>
          <a:prstGeom prst="rect">
            <a:avLst/>
          </a:prstGeom>
          <a:noFill/>
          <a:ln>
            <a:noFill/>
          </a:ln>
        </p:spPr>
        <p:txBody>
          <a:bodyPr anchorCtr="0" anchor="t" bIns="0" lIns="0" spcFirstLastPara="1" rIns="0" wrap="square" tIns="0">
            <a:spAutoFit/>
          </a:bodyPr>
          <a:lstStyle/>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Draft a monthly financial report summary. Then refine it twice: first to be shorter, then to be more visual.</a:t>
            </a:r>
            <a:endParaRPr/>
          </a:p>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If you need any clarification or added data ask me questions.</a:t>
            </a:r>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80" name="Shape 180"/>
        <p:cNvGrpSpPr/>
        <p:nvPr/>
      </p:nvGrpSpPr>
      <p:grpSpPr>
        <a:xfrm>
          <a:off x="0" y="0"/>
          <a:ext cx="0" cy="0"/>
          <a:chOff x="0" y="0"/>
          <a:chExt cx="0" cy="0"/>
        </a:xfrm>
      </p:grpSpPr>
      <p:sp>
        <p:nvSpPr>
          <p:cNvPr id="181" name="Google Shape;181;p11"/>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82" name="Google Shape;182;p11"/>
          <p:cNvSpPr txBox="1"/>
          <p:nvPr/>
        </p:nvSpPr>
        <p:spPr>
          <a:xfrm>
            <a:off x="443282" y="325966"/>
            <a:ext cx="14058900"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CONTEXTUAL</a:t>
            </a:r>
            <a:endParaRPr/>
          </a:p>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PROMPTING</a:t>
            </a:r>
            <a:endParaRPr/>
          </a:p>
        </p:txBody>
      </p:sp>
      <p:sp>
        <p:nvSpPr>
          <p:cNvPr id="183" name="Google Shape;183;p11"/>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09</a:t>
            </a:r>
            <a:endParaRPr/>
          </a:p>
        </p:txBody>
      </p:sp>
      <p:sp>
        <p:nvSpPr>
          <p:cNvPr id="184" name="Google Shape;184;p11"/>
          <p:cNvSpPr txBox="1"/>
          <p:nvPr/>
        </p:nvSpPr>
        <p:spPr>
          <a:xfrm>
            <a:off x="2172144" y="3638547"/>
            <a:ext cx="13943712" cy="5619753"/>
          </a:xfrm>
          <a:prstGeom prst="rect">
            <a:avLst/>
          </a:prstGeom>
          <a:noFill/>
          <a:ln>
            <a:noFill/>
          </a:ln>
        </p:spPr>
        <p:txBody>
          <a:bodyPr anchorCtr="0" anchor="t" bIns="0" lIns="0" spcFirstLastPara="1" rIns="0" wrap="square" tIns="0">
            <a:spAutoFit/>
          </a:bodyPr>
          <a:lstStyle/>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You are a financial analyst at a consulting firm, preparing a report for a client entering the Lebanese real estate market. Use your expertise to provide an overview of the risks and opportunities in this market, with actionable recommendations.</a:t>
            </a:r>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88" name="Shape 188"/>
        <p:cNvGrpSpPr/>
        <p:nvPr/>
      </p:nvGrpSpPr>
      <p:grpSpPr>
        <a:xfrm>
          <a:off x="0" y="0"/>
          <a:ext cx="0" cy="0"/>
          <a:chOff x="0" y="0"/>
          <a:chExt cx="0" cy="0"/>
        </a:xfrm>
      </p:grpSpPr>
      <p:sp>
        <p:nvSpPr>
          <p:cNvPr id="189" name="Google Shape;189;p12"/>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90" name="Google Shape;190;p12"/>
          <p:cNvSpPr txBox="1"/>
          <p:nvPr/>
        </p:nvSpPr>
        <p:spPr>
          <a:xfrm>
            <a:off x="443282" y="325966"/>
            <a:ext cx="14058900"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CHAIN OF THOUGHT PROMPTING</a:t>
            </a:r>
            <a:endParaRPr/>
          </a:p>
        </p:txBody>
      </p:sp>
      <p:sp>
        <p:nvSpPr>
          <p:cNvPr id="191" name="Google Shape;191;p12"/>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10</a:t>
            </a:r>
            <a:endParaRPr/>
          </a:p>
        </p:txBody>
      </p:sp>
      <p:sp>
        <p:nvSpPr>
          <p:cNvPr id="192" name="Google Shape;192;p12"/>
          <p:cNvSpPr txBox="1"/>
          <p:nvPr/>
        </p:nvSpPr>
        <p:spPr>
          <a:xfrm>
            <a:off x="2172144" y="4991100"/>
            <a:ext cx="13943712" cy="3733803"/>
          </a:xfrm>
          <a:prstGeom prst="rect">
            <a:avLst/>
          </a:prstGeom>
          <a:noFill/>
          <a:ln>
            <a:noFill/>
          </a:ln>
        </p:spPr>
        <p:txBody>
          <a:bodyPr anchorCtr="0" anchor="t" bIns="0" lIns="0" spcFirstLastPara="1" rIns="0" wrap="square" tIns="0">
            <a:spAutoFit/>
          </a:bodyPr>
          <a:lstStyle/>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Explain step by step how to calculate the break-even point for a business selling burgers. Show the reasoning process before giving the final answer.</a:t>
            </a:r>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196" name="Shape 196"/>
        <p:cNvGrpSpPr/>
        <p:nvPr/>
      </p:nvGrpSpPr>
      <p:grpSpPr>
        <a:xfrm>
          <a:off x="0" y="0"/>
          <a:ext cx="0" cy="0"/>
          <a:chOff x="0" y="0"/>
          <a:chExt cx="0" cy="0"/>
        </a:xfrm>
      </p:grpSpPr>
      <p:sp>
        <p:nvSpPr>
          <p:cNvPr id="197" name="Google Shape;197;p13"/>
          <p:cNvSpPr/>
          <p:nvPr/>
        </p:nvSpPr>
        <p:spPr>
          <a:xfrm rot="-3149362">
            <a:off x="11551470" y="-72240"/>
            <a:ext cx="2582374" cy="2201880"/>
          </a:xfrm>
          <a:custGeom>
            <a:rect b="b" l="l" r="r" t="t"/>
            <a:pathLst>
              <a:path extrusionOk="0" h="2201880" w="2582374">
                <a:moveTo>
                  <a:pt x="0" y="0"/>
                </a:moveTo>
                <a:lnTo>
                  <a:pt x="2582375" y="0"/>
                </a:lnTo>
                <a:lnTo>
                  <a:pt x="2582375" y="2201880"/>
                </a:lnTo>
                <a:lnTo>
                  <a:pt x="0" y="2201880"/>
                </a:lnTo>
                <a:lnTo>
                  <a:pt x="0" y="0"/>
                </a:lnTo>
                <a:close/>
              </a:path>
            </a:pathLst>
          </a:custGeom>
          <a:blipFill rotWithShape="1">
            <a:blip r:embed="rId3">
              <a:alphaModFix/>
            </a:blip>
            <a:stretch>
              <a:fillRect b="0" l="0" r="0" t="0"/>
            </a:stretch>
          </a:blipFill>
          <a:ln>
            <a:noFill/>
          </a:ln>
        </p:spPr>
      </p:sp>
      <p:sp>
        <p:nvSpPr>
          <p:cNvPr id="198" name="Google Shape;198;p13"/>
          <p:cNvSpPr txBox="1"/>
          <p:nvPr/>
        </p:nvSpPr>
        <p:spPr>
          <a:xfrm>
            <a:off x="443282" y="325966"/>
            <a:ext cx="14058900" cy="140546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83" u="none" cap="none" strike="noStrike">
                <a:solidFill>
                  <a:srgbClr val="5CE1E6"/>
                </a:solidFill>
                <a:latin typeface="Arial"/>
                <a:ea typeface="Arial"/>
                <a:cs typeface="Arial"/>
                <a:sym typeface="Arial"/>
              </a:rPr>
              <a:t>TREE OF THOUGHT PROMPTING</a:t>
            </a:r>
            <a:endParaRPr/>
          </a:p>
        </p:txBody>
      </p:sp>
      <p:sp>
        <p:nvSpPr>
          <p:cNvPr id="199" name="Google Shape;199;p13"/>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11</a:t>
            </a:r>
            <a:endParaRPr/>
          </a:p>
        </p:txBody>
      </p:sp>
      <p:sp>
        <p:nvSpPr>
          <p:cNvPr id="200" name="Google Shape;200;p13"/>
          <p:cNvSpPr txBox="1"/>
          <p:nvPr/>
        </p:nvSpPr>
        <p:spPr>
          <a:xfrm>
            <a:off x="2172144" y="4991100"/>
            <a:ext cx="13943712" cy="3733803"/>
          </a:xfrm>
          <a:prstGeom prst="rect">
            <a:avLst/>
          </a:prstGeom>
          <a:noFill/>
          <a:ln>
            <a:noFill/>
          </a:ln>
        </p:spPr>
        <p:txBody>
          <a:bodyPr anchorCtr="0" anchor="t" bIns="0" lIns="0" spcFirstLastPara="1" rIns="0" wrap="square" tIns="0">
            <a:spAutoFit/>
          </a:bodyPr>
          <a:lstStyle/>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We want to cut costs by 5%. </a:t>
            </a:r>
            <a:endParaRPr/>
          </a:p>
          <a:p>
            <a:pPr indent="0" lvl="0" marL="0" marR="0" rtl="0" algn="ctr">
              <a:lnSpc>
                <a:spcPct val="150010"/>
              </a:lnSpc>
              <a:spcBef>
                <a:spcPts val="0"/>
              </a:spcBef>
              <a:spcAft>
                <a:spcPts val="0"/>
              </a:spcAft>
              <a:buNone/>
            </a:pPr>
            <a:r>
              <a:rPr b="0" i="0" lang="en-US" sz="4999" u="none" cap="none" strike="noStrike">
                <a:solidFill>
                  <a:srgbClr val="5CE1E6"/>
                </a:solidFill>
                <a:latin typeface="Arial"/>
                <a:ea typeface="Arial"/>
                <a:cs typeface="Arial"/>
                <a:sym typeface="Arial"/>
              </a:rPr>
              <a:t>Explore 3 options (supplier renegotiation, automation, hiring freeze). Give pros/cons for each and recommend the best.</a:t>
            </a:r>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204" name="Shape 204"/>
        <p:cNvGrpSpPr/>
        <p:nvPr/>
      </p:nvGrpSpPr>
      <p:grpSpPr>
        <a:xfrm>
          <a:off x="0" y="0"/>
          <a:ext cx="0" cy="0"/>
          <a:chOff x="0" y="0"/>
          <a:chExt cx="0" cy="0"/>
        </a:xfrm>
      </p:grpSpPr>
      <p:sp>
        <p:nvSpPr>
          <p:cNvPr id="205" name="Google Shape;205;p14"/>
          <p:cNvSpPr txBox="1"/>
          <p:nvPr/>
        </p:nvSpPr>
        <p:spPr>
          <a:xfrm>
            <a:off x="625350" y="540281"/>
            <a:ext cx="11491500" cy="641700"/>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DE2E7"/>
                </a:solidFill>
                <a:latin typeface="Arial"/>
                <a:ea typeface="Arial"/>
                <a:cs typeface="Arial"/>
                <a:sym typeface="Arial"/>
              </a:rPr>
              <a:t>USE CASES</a:t>
            </a:r>
            <a:endParaRPr/>
          </a:p>
        </p:txBody>
      </p:sp>
      <p:sp>
        <p:nvSpPr>
          <p:cNvPr id="206" name="Google Shape;206;p14"/>
          <p:cNvSpPr txBox="1"/>
          <p:nvPr/>
        </p:nvSpPr>
        <p:spPr>
          <a:xfrm>
            <a:off x="14822549" y="223314"/>
            <a:ext cx="3098056" cy="1275607"/>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12</a:t>
            </a:r>
            <a:endParaRPr/>
          </a:p>
        </p:txBody>
      </p:sp>
      <p:sp>
        <p:nvSpPr>
          <p:cNvPr id="207" name="Google Shape;207;p14"/>
          <p:cNvSpPr/>
          <p:nvPr/>
        </p:nvSpPr>
        <p:spPr>
          <a:xfrm rot="-1127820">
            <a:off x="627828" y="2156764"/>
            <a:ext cx="3259407" cy="6760540"/>
          </a:xfrm>
          <a:custGeom>
            <a:rect b="b" l="l" r="r" t="t"/>
            <a:pathLst>
              <a:path extrusionOk="0" h="6754590" w="3256538">
                <a:moveTo>
                  <a:pt x="0" y="0"/>
                </a:moveTo>
                <a:lnTo>
                  <a:pt x="3256538" y="0"/>
                </a:lnTo>
                <a:lnTo>
                  <a:pt x="3256538" y="6754590"/>
                </a:lnTo>
                <a:lnTo>
                  <a:pt x="0" y="6754590"/>
                </a:lnTo>
                <a:lnTo>
                  <a:pt x="0" y="0"/>
                </a:lnTo>
                <a:close/>
              </a:path>
            </a:pathLst>
          </a:custGeom>
          <a:blipFill rotWithShape="1">
            <a:blip r:embed="rId3">
              <a:alphaModFix/>
            </a:blip>
            <a:stretch>
              <a:fillRect b="0" l="0" r="0" t="0"/>
            </a:stretch>
          </a:blipFill>
          <a:ln>
            <a:noFill/>
          </a:ln>
        </p:spPr>
      </p:sp>
      <p:pic>
        <p:nvPicPr>
          <p:cNvPr descr="Sign up for Google’s Project Management Certification on Coursera here: https://imp.i384100.net/js-project-management&#10;&#10;Grab my AI Toolkit for free: https://academy.jeffsu.org/ai-toolkit?utm_source=youtube&amp;utm_medium=video&amp;utm_campaign=166&#10;&#10;Since we’re all pretty tired of generic #ChatGPT tutorials, this video dives deep into 5 practical ways professionals can leverage ChatGPT to enhance #productivity and achieve better results.&#10;&#10;*TIMESTAMPS*&#10;00:00 How to use ChatGPT for work&#10;00:10 Context Cheating&#10;02:10 Convert with Intention&#10;04:19 Answer Leveling&#10;06:10 Seamless Data Extraction&#10;08:06 Uncover Actionable Insights&#10;&#10;*RESOURCES MENTIONED*&#10;Insanely actionable newsletter: https://www.jeffsu.org/newsletter/?utm_source=youtube&amp;utm_medium=video&amp;utm_campaign=166&#10;Prompts from this video: https://www.jeffsu.org/top-5-chatgpt-use-cases-for-professionals&#10;&#10;*BE MY FRIEND:*&#10;📧 Subscribe to my newsletter - https://www.jeffsu.org/newsletter/?utm_source=youtube&amp;utm_medium=video&amp;utm_campaign=description&#10;📸 Instagram - https://instagram.com/j.sushie&#10;🤝 LinkedIn - https://www.linkedin.com/in/jsu05/&#10;&#10;*MY FAVORITE GEAR*&#10;🎬 My YouTube Gear - https://www.jeffsu.org/yt-gear/&#10;🎒 Everyday Carry - https://www.jeffsu.org/my-edc/&#10;&#10;*MY TOP 3 FAVORITE SOFTWARE*&#10;❎ CleanShot X - https://geni.us/cleanshotx&#10;✍️ Skillshare - https://geni.us/skillshare-jeff&#10;💼 Teal - http://tealhq.co/jeffsu&#10;&#10;#ai" id="208" name="Google Shape;208;p14" title="Top 5 ChatGPT Use Cases for Professionals!">
            <a:hlinkClick r:id="rId4"/>
          </p:cNvPr>
          <p:cNvPicPr preferRelativeResize="0"/>
          <p:nvPr/>
        </p:nvPicPr>
        <p:blipFill>
          <a:blip r:embed="rId5">
            <a:alphaModFix/>
          </a:blip>
          <a:stretch>
            <a:fillRect/>
          </a:stretch>
        </p:blipFill>
        <p:spPr>
          <a:xfrm>
            <a:off x="4225946" y="1921087"/>
            <a:ext cx="13244878" cy="7450225"/>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212" name="Shape 212"/>
        <p:cNvGrpSpPr/>
        <p:nvPr/>
      </p:nvGrpSpPr>
      <p:grpSpPr>
        <a:xfrm>
          <a:off x="0" y="0"/>
          <a:ext cx="0" cy="0"/>
          <a:chOff x="0" y="0"/>
          <a:chExt cx="0" cy="0"/>
        </a:xfrm>
      </p:grpSpPr>
      <p:pic>
        <p:nvPicPr>
          <p:cNvPr id="213" name="Google Shape;213;p15"/>
          <p:cNvPicPr preferRelativeResize="0"/>
          <p:nvPr/>
        </p:nvPicPr>
        <p:blipFill rotWithShape="1">
          <a:blip r:embed="rId3">
            <a:alphaModFix/>
          </a:blip>
          <a:srcRect b="0" l="0" r="0" t="0"/>
          <a:stretch/>
        </p:blipFill>
        <p:spPr>
          <a:xfrm>
            <a:off x="1063961" y="1705372"/>
            <a:ext cx="16160077" cy="8449269"/>
          </a:xfrm>
          <a:prstGeom prst="rect">
            <a:avLst/>
          </a:prstGeom>
          <a:noFill/>
          <a:ln>
            <a:noFill/>
          </a:ln>
        </p:spPr>
      </p:pic>
      <p:sp>
        <p:nvSpPr>
          <p:cNvPr id="214" name="Google Shape;214;p15"/>
          <p:cNvSpPr txBox="1"/>
          <p:nvPr/>
        </p:nvSpPr>
        <p:spPr>
          <a:xfrm>
            <a:off x="1028700" y="571849"/>
            <a:ext cx="9707748" cy="683387"/>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POTENTIAL</a:t>
            </a:r>
            <a:endParaRPr/>
          </a:p>
        </p:txBody>
      </p:sp>
      <p:sp>
        <p:nvSpPr>
          <p:cNvPr id="215" name="Google Shape;215;p15"/>
          <p:cNvSpPr txBox="1"/>
          <p:nvPr/>
        </p:nvSpPr>
        <p:spPr>
          <a:xfrm>
            <a:off x="14822549" y="223388"/>
            <a:ext cx="3098100" cy="1277700"/>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lang="en-US" sz="8300">
                <a:solidFill>
                  <a:srgbClr val="5CE1E6"/>
                </a:solidFill>
              </a:rPr>
              <a:t>13</a:t>
            </a:r>
            <a:endParaRPr/>
          </a:p>
        </p:txBody>
      </p:sp>
      <p:pic>
        <p:nvPicPr>
          <p:cNvPr id="216" name="Google Shape;216;p15"/>
          <p:cNvPicPr preferRelativeResize="0"/>
          <p:nvPr/>
        </p:nvPicPr>
        <p:blipFill rotWithShape="1">
          <a:blip r:embed="rId4">
            <a:alphaModFix/>
          </a:blip>
          <a:srcRect b="0" l="0" r="0" t="0"/>
          <a:stretch/>
        </p:blipFill>
        <p:spPr>
          <a:xfrm>
            <a:off x="-339972" y="8117959"/>
            <a:ext cx="1543829" cy="1755727"/>
          </a:xfrm>
          <a:prstGeom prst="rect">
            <a:avLst/>
          </a:prstGeom>
          <a:noFill/>
          <a:ln>
            <a:noFill/>
          </a:ln>
        </p:spPr>
      </p:pic>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220" name="Shape 220"/>
        <p:cNvGrpSpPr/>
        <p:nvPr/>
      </p:nvGrpSpPr>
      <p:grpSpPr>
        <a:xfrm>
          <a:off x="0" y="0"/>
          <a:ext cx="0" cy="0"/>
          <a:chOff x="0" y="0"/>
          <a:chExt cx="0" cy="0"/>
        </a:xfrm>
      </p:grpSpPr>
      <p:sp>
        <p:nvSpPr>
          <p:cNvPr id="221" name="Google Shape;221;p16"/>
          <p:cNvSpPr/>
          <p:nvPr/>
        </p:nvSpPr>
        <p:spPr>
          <a:xfrm>
            <a:off x="14822549" y="4132837"/>
            <a:ext cx="4109489" cy="4089145"/>
          </a:xfrm>
          <a:custGeom>
            <a:rect b="b" l="l" r="r" t="t"/>
            <a:pathLst>
              <a:path extrusionOk="0" h="4089145" w="4109489">
                <a:moveTo>
                  <a:pt x="0" y="0"/>
                </a:moveTo>
                <a:lnTo>
                  <a:pt x="4109489" y="0"/>
                </a:lnTo>
                <a:lnTo>
                  <a:pt x="4109489" y="4089144"/>
                </a:lnTo>
                <a:lnTo>
                  <a:pt x="0" y="4089144"/>
                </a:lnTo>
                <a:lnTo>
                  <a:pt x="0" y="0"/>
                </a:lnTo>
                <a:close/>
              </a:path>
            </a:pathLst>
          </a:custGeom>
          <a:blipFill rotWithShape="1">
            <a:blip r:embed="rId3">
              <a:alphaModFix/>
            </a:blip>
            <a:stretch>
              <a:fillRect b="0" l="0" r="0" t="0"/>
            </a:stretch>
          </a:blipFill>
          <a:ln>
            <a:noFill/>
          </a:ln>
        </p:spPr>
      </p:sp>
      <p:pic>
        <p:nvPicPr>
          <p:cNvPr id="222" name="Google Shape;222;p16"/>
          <p:cNvPicPr preferRelativeResize="0"/>
          <p:nvPr/>
        </p:nvPicPr>
        <p:blipFill rotWithShape="1">
          <a:blip r:embed="rId4">
            <a:alphaModFix/>
          </a:blip>
          <a:srcRect b="0" l="0" r="0" t="0"/>
          <a:stretch/>
        </p:blipFill>
        <p:spPr>
          <a:xfrm>
            <a:off x="4163506" y="8221981"/>
            <a:ext cx="3252114" cy="3698482"/>
          </a:xfrm>
          <a:prstGeom prst="rect">
            <a:avLst/>
          </a:prstGeom>
          <a:noFill/>
          <a:ln>
            <a:noFill/>
          </a:ln>
        </p:spPr>
      </p:pic>
      <p:sp>
        <p:nvSpPr>
          <p:cNvPr id="223" name="Google Shape;223;p16"/>
          <p:cNvSpPr txBox="1"/>
          <p:nvPr/>
        </p:nvSpPr>
        <p:spPr>
          <a:xfrm>
            <a:off x="3613223" y="4844626"/>
            <a:ext cx="10306050" cy="683472"/>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Q &amp; A</a:t>
            </a:r>
            <a:endParaRPr/>
          </a:p>
        </p:txBody>
      </p:sp>
      <p:sp>
        <p:nvSpPr>
          <p:cNvPr id="224" name="Google Shape;224;p16"/>
          <p:cNvSpPr txBox="1"/>
          <p:nvPr/>
        </p:nvSpPr>
        <p:spPr>
          <a:xfrm>
            <a:off x="14822549" y="223388"/>
            <a:ext cx="3098100" cy="1277700"/>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lang="en-US" sz="8300">
                <a:solidFill>
                  <a:srgbClr val="5CE1E6"/>
                </a:solidFill>
              </a:rPr>
              <a:t>14</a:t>
            </a:r>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228" name="Shape 228"/>
        <p:cNvGrpSpPr/>
        <p:nvPr/>
      </p:nvGrpSpPr>
      <p:grpSpPr>
        <a:xfrm>
          <a:off x="0" y="0"/>
          <a:ext cx="0" cy="0"/>
          <a:chOff x="0" y="0"/>
          <a:chExt cx="0" cy="0"/>
        </a:xfrm>
      </p:grpSpPr>
      <p:sp>
        <p:nvSpPr>
          <p:cNvPr id="229" name="Google Shape;229;p17"/>
          <p:cNvSpPr/>
          <p:nvPr/>
        </p:nvSpPr>
        <p:spPr>
          <a:xfrm>
            <a:off x="14822549" y="4132837"/>
            <a:ext cx="4109489" cy="4089145"/>
          </a:xfrm>
          <a:custGeom>
            <a:rect b="b" l="l" r="r" t="t"/>
            <a:pathLst>
              <a:path extrusionOk="0" h="4089145" w="4109489">
                <a:moveTo>
                  <a:pt x="0" y="0"/>
                </a:moveTo>
                <a:lnTo>
                  <a:pt x="4109489" y="0"/>
                </a:lnTo>
                <a:lnTo>
                  <a:pt x="4109489" y="4089144"/>
                </a:lnTo>
                <a:lnTo>
                  <a:pt x="0" y="4089144"/>
                </a:lnTo>
                <a:lnTo>
                  <a:pt x="0" y="0"/>
                </a:lnTo>
                <a:close/>
              </a:path>
            </a:pathLst>
          </a:custGeom>
          <a:blipFill rotWithShape="1">
            <a:blip r:embed="rId3">
              <a:alphaModFix/>
            </a:blip>
            <a:stretch>
              <a:fillRect b="0" l="0" r="0" t="0"/>
            </a:stretch>
          </a:blipFill>
          <a:ln>
            <a:noFill/>
          </a:ln>
        </p:spPr>
      </p:sp>
      <p:pic>
        <p:nvPicPr>
          <p:cNvPr id="230" name="Google Shape;230;p17"/>
          <p:cNvPicPr preferRelativeResize="0"/>
          <p:nvPr/>
        </p:nvPicPr>
        <p:blipFill rotWithShape="1">
          <a:blip r:embed="rId4">
            <a:alphaModFix/>
          </a:blip>
          <a:srcRect b="0" l="0" r="0" t="0"/>
          <a:stretch/>
        </p:blipFill>
        <p:spPr>
          <a:xfrm>
            <a:off x="4163506" y="8221981"/>
            <a:ext cx="3252114" cy="3698482"/>
          </a:xfrm>
          <a:prstGeom prst="rect">
            <a:avLst/>
          </a:prstGeom>
          <a:noFill/>
          <a:ln>
            <a:noFill/>
          </a:ln>
        </p:spPr>
      </p:pic>
      <p:sp>
        <p:nvSpPr>
          <p:cNvPr id="231" name="Google Shape;231;p17"/>
          <p:cNvSpPr txBox="1"/>
          <p:nvPr/>
        </p:nvSpPr>
        <p:spPr>
          <a:xfrm>
            <a:off x="4310365" y="4844626"/>
            <a:ext cx="10306050" cy="683472"/>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NEXT TIME?</a:t>
            </a:r>
            <a:endParaRPr/>
          </a:p>
        </p:txBody>
      </p:sp>
      <p:sp>
        <p:nvSpPr>
          <p:cNvPr id="232" name="Google Shape;232;p17"/>
          <p:cNvSpPr txBox="1"/>
          <p:nvPr/>
        </p:nvSpPr>
        <p:spPr>
          <a:xfrm>
            <a:off x="14822549" y="223388"/>
            <a:ext cx="3098100" cy="1277700"/>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lang="en-US" sz="8300">
                <a:solidFill>
                  <a:srgbClr val="5CE1E6"/>
                </a:solidFill>
              </a:rPr>
              <a:t>15</a:t>
            </a:r>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236" name="Shape 236"/>
        <p:cNvGrpSpPr/>
        <p:nvPr/>
      </p:nvGrpSpPr>
      <p:grpSpPr>
        <a:xfrm>
          <a:off x="0" y="0"/>
          <a:ext cx="0" cy="0"/>
          <a:chOff x="0" y="0"/>
          <a:chExt cx="0" cy="0"/>
        </a:xfrm>
      </p:grpSpPr>
      <p:sp>
        <p:nvSpPr>
          <p:cNvPr id="237" name="Google Shape;237;p18"/>
          <p:cNvSpPr txBox="1"/>
          <p:nvPr/>
        </p:nvSpPr>
        <p:spPr>
          <a:xfrm>
            <a:off x="7141723" y="4844626"/>
            <a:ext cx="11146277" cy="683472"/>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CONCLUSION</a:t>
            </a:r>
            <a:endParaRPr/>
          </a:p>
        </p:txBody>
      </p:sp>
      <p:sp>
        <p:nvSpPr>
          <p:cNvPr id="238" name="Google Shape;238;p18"/>
          <p:cNvSpPr txBox="1"/>
          <p:nvPr/>
        </p:nvSpPr>
        <p:spPr>
          <a:xfrm>
            <a:off x="14822549" y="223388"/>
            <a:ext cx="3098100" cy="1277700"/>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lang="en-US" sz="8300">
                <a:solidFill>
                  <a:srgbClr val="5CE1E6"/>
                </a:solidFill>
              </a:rPr>
              <a:t>16</a:t>
            </a:r>
            <a:endParaRPr/>
          </a:p>
        </p:txBody>
      </p:sp>
      <p:sp>
        <p:nvSpPr>
          <p:cNvPr id="239" name="Google Shape;239;p18"/>
          <p:cNvSpPr/>
          <p:nvPr/>
        </p:nvSpPr>
        <p:spPr>
          <a:xfrm flipH="1">
            <a:off x="331796" y="1498922"/>
            <a:ext cx="5865162" cy="10811358"/>
          </a:xfrm>
          <a:custGeom>
            <a:rect b="b" l="l" r="r" t="t"/>
            <a:pathLst>
              <a:path extrusionOk="0" h="10811358" w="5865162">
                <a:moveTo>
                  <a:pt x="5865162" y="0"/>
                </a:moveTo>
                <a:lnTo>
                  <a:pt x="0" y="0"/>
                </a:lnTo>
                <a:lnTo>
                  <a:pt x="0" y="10811357"/>
                </a:lnTo>
                <a:lnTo>
                  <a:pt x="5865162" y="10811357"/>
                </a:lnTo>
                <a:lnTo>
                  <a:pt x="5865162" y="0"/>
                </a:lnTo>
                <a:close/>
              </a:path>
            </a:pathLst>
          </a:custGeom>
          <a:blipFill rotWithShape="1">
            <a:blip r:embed="rId3">
              <a:alphaModFix/>
            </a:blip>
            <a:stretch>
              <a:fillRect b="0" l="0" r="0" t="0"/>
            </a:stretch>
          </a:blipFill>
          <a:ln>
            <a:noFill/>
          </a:ln>
        </p:spPr>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243" name="Shape 243"/>
        <p:cNvGrpSpPr/>
        <p:nvPr/>
      </p:nvGrpSpPr>
      <p:grpSpPr>
        <a:xfrm>
          <a:off x="0" y="0"/>
          <a:ext cx="0" cy="0"/>
          <a:chOff x="0" y="0"/>
          <a:chExt cx="0" cy="0"/>
        </a:xfrm>
      </p:grpSpPr>
      <p:sp>
        <p:nvSpPr>
          <p:cNvPr id="244" name="Google Shape;244;p19"/>
          <p:cNvSpPr txBox="1"/>
          <p:nvPr/>
        </p:nvSpPr>
        <p:spPr>
          <a:xfrm>
            <a:off x="3059833" y="3151661"/>
            <a:ext cx="12093228" cy="822960"/>
          </a:xfrm>
          <a:prstGeom prst="rect">
            <a:avLst/>
          </a:prstGeom>
          <a:noFill/>
          <a:ln>
            <a:noFill/>
          </a:ln>
        </p:spPr>
        <p:txBody>
          <a:bodyPr anchorCtr="0" anchor="t" bIns="0" lIns="0" spcFirstLastPara="1" rIns="0" wrap="square" tIns="0">
            <a:spAutoFit/>
          </a:bodyPr>
          <a:lstStyle/>
          <a:p>
            <a:pPr indent="0" lvl="0" marL="0" marR="0" rtl="0" algn="ctr">
              <a:lnSpc>
                <a:spcPct val="82000"/>
              </a:lnSpc>
              <a:spcBef>
                <a:spcPts val="0"/>
              </a:spcBef>
              <a:spcAft>
                <a:spcPts val="0"/>
              </a:spcAft>
              <a:buNone/>
            </a:pPr>
            <a:r>
              <a:rPr b="0" i="0" lang="en-US" sz="6000" u="none" cap="none" strike="noStrike">
                <a:solidFill>
                  <a:srgbClr val="5CE1E6"/>
                </a:solidFill>
                <a:latin typeface="Arial"/>
                <a:ea typeface="Arial"/>
                <a:cs typeface="Arial"/>
                <a:sym typeface="Arial"/>
              </a:rPr>
              <a:t>THANK YOU</a:t>
            </a:r>
            <a:endParaRPr/>
          </a:p>
        </p:txBody>
      </p:sp>
      <p:sp>
        <p:nvSpPr>
          <p:cNvPr id="245" name="Google Shape;245;p19"/>
          <p:cNvSpPr txBox="1"/>
          <p:nvPr/>
        </p:nvSpPr>
        <p:spPr>
          <a:xfrm>
            <a:off x="3729543" y="7206314"/>
            <a:ext cx="5062200" cy="435600"/>
          </a:xfrm>
          <a:prstGeom prst="rect">
            <a:avLst/>
          </a:prstGeom>
          <a:noFill/>
          <a:ln>
            <a:noFill/>
          </a:ln>
        </p:spPr>
        <p:txBody>
          <a:bodyPr anchorCtr="0" anchor="t" bIns="0" lIns="0" spcFirstLastPara="1" rIns="0" wrap="square" tIns="0">
            <a:spAutoFit/>
          </a:bodyPr>
          <a:lstStyle/>
          <a:p>
            <a:pPr indent="0" lvl="0" marL="0" marR="0" rtl="0" algn="r">
              <a:lnSpc>
                <a:spcPct val="93000"/>
              </a:lnSpc>
              <a:spcBef>
                <a:spcPts val="0"/>
              </a:spcBef>
              <a:spcAft>
                <a:spcPts val="0"/>
              </a:spcAft>
              <a:buNone/>
            </a:pPr>
            <a:r>
              <a:rPr b="0" i="0" lang="en-US" sz="3043" u="none" cap="none" strike="noStrike">
                <a:solidFill>
                  <a:srgbClr val="FFFFFF"/>
                </a:solidFill>
                <a:latin typeface="Arial"/>
                <a:ea typeface="Arial"/>
                <a:cs typeface="Arial"/>
                <a:sym typeface="Arial"/>
              </a:rPr>
              <a:t>Contact me</a:t>
            </a:r>
            <a:endParaRPr sz="2100"/>
          </a:p>
        </p:txBody>
      </p:sp>
      <p:sp>
        <p:nvSpPr>
          <p:cNvPr id="246" name="Google Shape;246;p19"/>
          <p:cNvSpPr txBox="1"/>
          <p:nvPr/>
        </p:nvSpPr>
        <p:spPr>
          <a:xfrm>
            <a:off x="9790402" y="6579266"/>
            <a:ext cx="7443600" cy="422872"/>
          </a:xfrm>
          <a:prstGeom prst="rect">
            <a:avLst/>
          </a:prstGeom>
          <a:noFill/>
          <a:ln>
            <a:noFill/>
          </a:ln>
        </p:spPr>
        <p:txBody>
          <a:bodyPr anchorCtr="0" anchor="t" bIns="0" lIns="0" spcFirstLastPara="1" rIns="0" wrap="square" tIns="0">
            <a:spAutoFit/>
          </a:bodyPr>
          <a:lstStyle/>
          <a:p>
            <a:pPr indent="0" lvl="0" marL="0" marR="0" rtl="0" algn="l">
              <a:lnSpc>
                <a:spcPct val="93000"/>
              </a:lnSpc>
              <a:spcBef>
                <a:spcPts val="0"/>
              </a:spcBef>
              <a:spcAft>
                <a:spcPts val="0"/>
              </a:spcAft>
              <a:buNone/>
            </a:pPr>
            <a:r>
              <a:rPr b="1" i="1" lang="en-US" sz="3443" u="none" cap="none" strike="noStrike">
                <a:solidFill>
                  <a:srgbClr val="5CE1E6"/>
                </a:solidFill>
                <a:latin typeface="Ultra"/>
                <a:ea typeface="Ultra"/>
                <a:cs typeface="Ultra"/>
                <a:sym typeface="Ultra"/>
              </a:rPr>
              <a:t>+ 961 81 185 923</a:t>
            </a:r>
            <a:endParaRPr/>
          </a:p>
        </p:txBody>
      </p:sp>
      <p:sp>
        <p:nvSpPr>
          <p:cNvPr id="247" name="Google Shape;247;p19"/>
          <p:cNvSpPr txBox="1"/>
          <p:nvPr/>
        </p:nvSpPr>
        <p:spPr>
          <a:xfrm>
            <a:off x="9790402" y="7194209"/>
            <a:ext cx="7443600" cy="302858"/>
          </a:xfrm>
          <a:prstGeom prst="rect">
            <a:avLst/>
          </a:prstGeom>
          <a:noFill/>
          <a:ln>
            <a:noFill/>
          </a:ln>
        </p:spPr>
        <p:txBody>
          <a:bodyPr anchorCtr="0" anchor="t" bIns="0" lIns="0" spcFirstLastPara="1" rIns="0" wrap="square" tIns="0">
            <a:spAutoFit/>
          </a:bodyPr>
          <a:lstStyle/>
          <a:p>
            <a:pPr indent="0" lvl="0" marL="0" marR="0" rtl="0" algn="l">
              <a:lnSpc>
                <a:spcPct val="93000"/>
              </a:lnSpc>
              <a:spcBef>
                <a:spcPts val="0"/>
              </a:spcBef>
              <a:spcAft>
                <a:spcPts val="0"/>
              </a:spcAft>
              <a:buNone/>
            </a:pPr>
            <a:r>
              <a:rPr b="1" i="0" lang="en-US" sz="2443" u="none" cap="none" strike="noStrike">
                <a:solidFill>
                  <a:srgbClr val="5CE1E6"/>
                </a:solidFill>
                <a:latin typeface="Ultra"/>
                <a:ea typeface="Ultra"/>
                <a:cs typeface="Ultra"/>
                <a:sym typeface="Ultra"/>
              </a:rPr>
              <a:t>theoelkhoury45@gmail.com</a:t>
            </a:r>
            <a:endParaRPr/>
          </a:p>
        </p:txBody>
      </p:sp>
      <p:sp>
        <p:nvSpPr>
          <p:cNvPr id="248" name="Google Shape;248;p19"/>
          <p:cNvSpPr txBox="1"/>
          <p:nvPr/>
        </p:nvSpPr>
        <p:spPr>
          <a:xfrm>
            <a:off x="9790402" y="7703498"/>
            <a:ext cx="7751440" cy="301370"/>
          </a:xfrm>
          <a:prstGeom prst="rect">
            <a:avLst/>
          </a:prstGeom>
          <a:noFill/>
          <a:ln>
            <a:noFill/>
          </a:ln>
        </p:spPr>
        <p:txBody>
          <a:bodyPr anchorCtr="0" anchor="t" bIns="0" lIns="0" spcFirstLastPara="1" rIns="0" wrap="square" tIns="0">
            <a:spAutoFit/>
          </a:bodyPr>
          <a:lstStyle/>
          <a:p>
            <a:pPr indent="0" lvl="0" marL="0" marR="0" rtl="0" algn="l">
              <a:lnSpc>
                <a:spcPct val="92997"/>
              </a:lnSpc>
              <a:spcBef>
                <a:spcPts val="0"/>
              </a:spcBef>
              <a:spcAft>
                <a:spcPts val="0"/>
              </a:spcAft>
              <a:buNone/>
            </a:pPr>
            <a:r>
              <a:rPr b="0" i="0" lang="en-US" sz="2399" u="none" cap="none" strike="noStrike">
                <a:solidFill>
                  <a:srgbClr val="5CE1E6"/>
                </a:solidFill>
                <a:latin typeface="Arial"/>
                <a:ea typeface="Arial"/>
                <a:cs typeface="Arial"/>
                <a:sym typeface="Arial"/>
              </a:rPr>
              <a:t>theoelkhoury.com</a:t>
            </a:r>
            <a:endParaRPr/>
          </a:p>
        </p:txBody>
      </p:sp>
      <p:pic>
        <p:nvPicPr>
          <p:cNvPr id="249" name="Google Shape;249;p19"/>
          <p:cNvPicPr preferRelativeResize="0"/>
          <p:nvPr/>
        </p:nvPicPr>
        <p:blipFill rotWithShape="1">
          <a:blip r:embed="rId3">
            <a:alphaModFix/>
          </a:blip>
          <a:srcRect b="0" l="0" r="0" t="0"/>
          <a:stretch/>
        </p:blipFill>
        <p:spPr>
          <a:xfrm>
            <a:off x="8227170" y="4226670"/>
            <a:ext cx="1833660" cy="1833660"/>
          </a:xfrm>
          <a:prstGeom prst="rect">
            <a:avLst/>
          </a:prstGeom>
          <a:noFill/>
          <a:ln>
            <a:noFill/>
          </a:ln>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1D46"/>
        </a:solidFill>
      </p:bgPr>
    </p:bg>
    <p:spTree>
      <p:nvGrpSpPr>
        <p:cNvPr id="253" name="Shape 253"/>
        <p:cNvGrpSpPr/>
        <p:nvPr/>
      </p:nvGrpSpPr>
      <p:grpSpPr>
        <a:xfrm>
          <a:off x="0" y="0"/>
          <a:ext cx="0" cy="0"/>
          <a:chOff x="0" y="0"/>
          <a:chExt cx="0" cy="0"/>
        </a:xfrm>
      </p:grpSpPr>
      <p:sp>
        <p:nvSpPr>
          <p:cNvPr id="254" name="Google Shape;254;p20"/>
          <p:cNvSpPr/>
          <p:nvPr/>
        </p:nvSpPr>
        <p:spPr>
          <a:xfrm>
            <a:off x="1793855" y="3136935"/>
            <a:ext cx="5414949" cy="2461698"/>
          </a:xfrm>
          <a:custGeom>
            <a:rect b="b" l="l" r="r" t="t"/>
            <a:pathLst>
              <a:path extrusionOk="0" h="369508" w="812800">
                <a:moveTo>
                  <a:pt x="0" y="0"/>
                </a:moveTo>
                <a:lnTo>
                  <a:pt x="812800" y="0"/>
                </a:lnTo>
                <a:lnTo>
                  <a:pt x="812800" y="369508"/>
                </a:lnTo>
                <a:lnTo>
                  <a:pt x="0" y="369508"/>
                </a:lnTo>
                <a:close/>
              </a:path>
            </a:pathLst>
          </a:custGeom>
          <a:solidFill>
            <a:srgbClr val="000000">
              <a:alpha val="0"/>
            </a:srgbClr>
          </a:solidFill>
          <a:ln cap="flat" cmpd="sng" w="12700">
            <a:solidFill>
              <a:srgbClr val="000000"/>
            </a:solidFill>
            <a:prstDash val="solid"/>
            <a:round/>
            <a:headEnd len="sm" w="sm" type="none"/>
            <a:tailEnd len="sm" w="sm" type="none"/>
          </a:ln>
        </p:spPr>
      </p:sp>
      <p:sp>
        <p:nvSpPr>
          <p:cNvPr id="255" name="Google Shape;255;p20"/>
          <p:cNvSpPr txBox="1"/>
          <p:nvPr/>
        </p:nvSpPr>
        <p:spPr>
          <a:xfrm>
            <a:off x="1028700" y="590550"/>
            <a:ext cx="13145625" cy="1731222"/>
          </a:xfrm>
          <a:prstGeom prst="rect">
            <a:avLst/>
          </a:prstGeom>
          <a:noFill/>
          <a:ln>
            <a:noFill/>
          </a:ln>
        </p:spPr>
        <p:txBody>
          <a:bodyPr anchorCtr="0" anchor="t" bIns="0" lIns="0" spcFirstLastPara="1" rIns="0" wrap="square" tIns="0">
            <a:spAutoFit/>
          </a:bodyPr>
          <a:lstStyle/>
          <a:p>
            <a:pPr indent="0" lvl="0" marL="0" marR="0" rtl="0" algn="l">
              <a:lnSpc>
                <a:spcPct val="81998"/>
              </a:lnSpc>
              <a:spcBef>
                <a:spcPts val="0"/>
              </a:spcBef>
              <a:spcAft>
                <a:spcPts val="0"/>
              </a:spcAft>
              <a:buNone/>
            </a:pPr>
            <a:r>
              <a:rPr b="0" i="0" lang="en-US" sz="5083" u="none" cap="none" strike="noStrike">
                <a:solidFill>
                  <a:srgbClr val="5CE1E6"/>
                </a:solidFill>
                <a:latin typeface="Arial"/>
                <a:ea typeface="Arial"/>
                <a:cs typeface="Arial"/>
                <a:sym typeface="Arial"/>
              </a:rPr>
              <a:t>CONTENT TO GET INTO PROMPT ENGINEERING &amp; AI</a:t>
            </a:r>
            <a:endParaRPr/>
          </a:p>
        </p:txBody>
      </p:sp>
      <p:sp>
        <p:nvSpPr>
          <p:cNvPr id="256" name="Google Shape;256;p20"/>
          <p:cNvSpPr txBox="1"/>
          <p:nvPr/>
        </p:nvSpPr>
        <p:spPr>
          <a:xfrm>
            <a:off x="14822549" y="223388"/>
            <a:ext cx="3098056" cy="1275533"/>
          </a:xfrm>
          <a:prstGeom prst="rect">
            <a:avLst/>
          </a:prstGeom>
          <a:noFill/>
          <a:ln>
            <a:noFill/>
          </a:ln>
        </p:spPr>
        <p:txBody>
          <a:bodyPr anchorCtr="0" anchor="t" bIns="0" lIns="0" spcFirstLastPara="1" rIns="0" wrap="square" tIns="0">
            <a:spAutoFit/>
          </a:bodyPr>
          <a:lstStyle/>
          <a:p>
            <a:pPr indent="0" lvl="0" marL="0" marR="0" rtl="0" algn="r">
              <a:lnSpc>
                <a:spcPct val="102000"/>
              </a:lnSpc>
              <a:spcBef>
                <a:spcPts val="0"/>
              </a:spcBef>
              <a:spcAft>
                <a:spcPts val="0"/>
              </a:spcAft>
              <a:buNone/>
            </a:pPr>
            <a:r>
              <a:rPr b="0" i="0" lang="en-US" sz="8300" u="none" cap="none" strike="noStrike">
                <a:solidFill>
                  <a:srgbClr val="5CE1E6"/>
                </a:solidFill>
                <a:latin typeface="Arial"/>
                <a:ea typeface="Arial"/>
                <a:cs typeface="Arial"/>
                <a:sym typeface="Arial"/>
              </a:rPr>
              <a:t>07</a:t>
            </a:r>
            <a:endParaRPr/>
          </a:p>
        </p:txBody>
      </p:sp>
      <p:pic>
        <p:nvPicPr>
          <p:cNvPr id="257" name="Google Shape;257;p20"/>
          <p:cNvPicPr preferRelativeResize="0"/>
          <p:nvPr/>
        </p:nvPicPr>
        <p:blipFill rotWithShape="1">
          <a:blip r:embed="rId3">
            <a:alphaModFix/>
          </a:blip>
          <a:srcRect b="0" l="0" r="0" t="0"/>
          <a:stretch/>
        </p:blipFill>
        <p:spPr>
          <a:xfrm>
            <a:off x="16999970" y="2559897"/>
            <a:ext cx="1688871" cy="1920676"/>
          </a:xfrm>
          <a:prstGeom prst="rect">
            <a:avLst/>
          </a:prstGeom>
          <a:noFill/>
          <a:ln>
            <a:noFill/>
          </a:ln>
        </p:spPr>
      </p:pic>
      <p:pic>
        <p:nvPicPr>
          <p:cNvPr descr="Join us for an informative webinar, where we’ll provide a foundational understanding of artificial intelligence (AI), covering key concepts such as machine learning and generative AI, the AI life cycle, governance, and use case identification in the context of financial services. Learn about the differences between supervised and unsupervised learning through examples, explore the basics of prompt engineering, and examine practical AI use cases across financial services.&#10;&#10;Upon completion of this program, participants will be able to:&#10;* Recognize and differentiate between key AI concepts.&#10;* Describe the AI life cycle, from use case identification to deployment.&#10;* Apply principles of prompt engineering to interact with AI models effectively.&#10;* Discuss various real-world use cases of AI across financial services." id="258" name="Google Shape;258;p20" title="AI Essentials: Prompt Engineering &amp; Use Cases in Financial Services">
            <a:hlinkClick r:id="rId4"/>
          </p:cNvPr>
          <p:cNvPicPr preferRelativeResize="0"/>
          <p:nvPr/>
        </p:nvPicPr>
        <p:blipFill>
          <a:blip r:embed="rId5">
            <a:alphaModFix/>
          </a:blip>
          <a:stretch>
            <a:fillRect/>
          </a:stretch>
        </p:blipFill>
        <p:spPr>
          <a:xfrm>
            <a:off x="1793850" y="3136925"/>
            <a:ext cx="5414950" cy="2461700"/>
          </a:xfrm>
          <a:prstGeom prst="rect">
            <a:avLst/>
          </a:prstGeom>
          <a:noFill/>
          <a:ln>
            <a:noFill/>
          </a:ln>
        </p:spPr>
      </p:pic>
      <p:pic>
        <p:nvPicPr>
          <p:cNvPr descr="Get my FREE “ChatGPT User Guide&quot; here ➡️ https://bit.ly/4h9cccW&#10;&#10;In this video, I break down how to use generative AI as a corporate finance professional.&#10;&#10;I not only talk about the theoretical part but also showcase real and practical examples using ChatGPT.&#10;&#10;⭐️Join 1,000+ AI CFOs in the The AI Finance Club ➡️ https://bit.ly/4a6DX3r&#10;Become an AI CFO through live masterclasses, hands-on video courses and the best network of AI finance experts.&#10;&#10;CONNECT WITH ME:&#10;https://www.linkedin.com/in/bouchernicolas/&#10;https://www.instagram.com/nicolasboucherfinance/&#10;&#10;00:00 Intro&#10;01:31 How to use ChatGPT for finance&#10;03:19 Don't use AI like Google&#10;04:01 CSI Technique&#10;04:42 FBI Technique&#10;05:27 Prompt example&#10;07:54 ChatGPT for Excel&#10;10:38 ChatGPT for finance using Python&#10;13:46 How to write finance procedures with AI&#10;15:42 Outro" id="259" name="Google Shape;259;p20" title="How to Use Generative AI in Corporate Finance (Full Guide)">
            <a:hlinkClick r:id="rId6"/>
          </p:cNvPr>
          <p:cNvPicPr preferRelativeResize="0"/>
          <p:nvPr/>
        </p:nvPicPr>
        <p:blipFill>
          <a:blip r:embed="rId7">
            <a:alphaModFix/>
          </a:blip>
          <a:stretch>
            <a:fillRect/>
          </a:stretch>
        </p:blipFill>
        <p:spPr>
          <a:xfrm>
            <a:off x="9788475" y="3136925"/>
            <a:ext cx="5414950" cy="2461700"/>
          </a:xfrm>
          <a:prstGeom prst="rect">
            <a:avLst/>
          </a:prstGeom>
          <a:noFill/>
          <a:ln>
            <a:noFill/>
          </a:ln>
        </p:spPr>
      </p:pic>
      <p:pic>
        <p:nvPicPr>
          <p:cNvPr descr="Sign up for Google’s Project Management Certification on Coursera here: https://imp.i384100.net/js-project-management&#10;&#10;Grab my AI Toolkit for free: https://academy.jeffsu.org/ai-toolkit?utm_source=youtube&amp;utm_medium=video&amp;utm_campaign=166&#10;&#10;Since we’re all pretty tired of generic #ChatGPT tutorials, this video dives deep into 5 practical ways professionals can leverage ChatGPT to enhance #productivity and achieve better results.&#10;&#10;*TIMESTAMPS*&#10;00:00 How to use ChatGPT for work&#10;00:10 Context Cheating&#10;02:10 Convert with Intention&#10;04:19 Answer Leveling&#10;06:10 Seamless Data Extraction&#10;08:06 Uncover Actionable Insights&#10;&#10;*RESOURCES MENTIONED*&#10;Insanely actionable newsletter: https://www.jeffsu.org/newsletter/?utm_source=youtube&amp;utm_medium=video&amp;utm_campaign=166&#10;Prompts from this video: https://www.jeffsu.org/top-5-chatgpt-use-cases-for-professionals&#10;&#10;*BE MY FRIEND:*&#10;📧 Subscribe to my newsletter - https://www.jeffsu.org/newsletter/?utm_source=youtube&amp;utm_medium=video&amp;utm_campaign=description&#10;📸 Instagram - https://instagram.com/j.sushie&#10;🤝 LinkedIn - https://www.linkedin.com/in/jsu05/&#10;&#10;*MY FAVORITE GEAR*&#10;🎬 My YouTube Gear - https://www.jeffsu.org/yt-gear/&#10;🎒 Everyday Carry - https://www.jeffsu.org/my-edc/&#10;&#10;*MY TOP 3 FAVORITE SOFTWARE*&#10;❎ CleanShot X - https://geni.us/cleanshotx&#10;✍️ Skillshare - https://geni.us/skillshare-jeff&#10;💼 Teal - http://tealhq.co/jeffsu&#10;&#10;#ai" id="260" name="Google Shape;260;p20" title="Top 5 ChatGPT Use Cases for Professionals!">
            <a:hlinkClick r:id="rId8"/>
          </p:cNvPr>
          <p:cNvPicPr preferRelativeResize="0"/>
          <p:nvPr/>
        </p:nvPicPr>
        <p:blipFill>
          <a:blip r:embed="rId9">
            <a:alphaModFix/>
          </a:blip>
          <a:stretch>
            <a:fillRect/>
          </a:stretch>
        </p:blipFill>
        <p:spPr>
          <a:xfrm>
            <a:off x="1756750" y="6796600"/>
            <a:ext cx="5630500" cy="2461700"/>
          </a:xfrm>
          <a:prstGeom prst="rect">
            <a:avLst/>
          </a:prstGeom>
          <a:noFill/>
          <a:ln>
            <a:noFill/>
          </a:ln>
        </p:spPr>
      </p:pic>
      <p:pic>
        <p:nvPicPr>
          <p:cNvPr id="261" name="Google Shape;261;p20">
            <a:hlinkClick r:id="rId10"/>
          </p:cNvPr>
          <p:cNvPicPr preferRelativeResize="0"/>
          <p:nvPr/>
        </p:nvPicPr>
        <p:blipFill>
          <a:blip r:embed="rId11">
            <a:alphaModFix/>
          </a:blip>
          <a:stretch>
            <a:fillRect/>
          </a:stretch>
        </p:blipFill>
        <p:spPr>
          <a:xfrm>
            <a:off x="9788475" y="6796600"/>
            <a:ext cx="5414948" cy="2461701"/>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